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5601" r:id="rId4"/>
    <p:sldId id="574" r:id="rId5"/>
    <p:sldId id="5604" r:id="rId6"/>
    <p:sldId id="5605" r:id="rId7"/>
    <p:sldId id="5589" r:id="rId8"/>
    <p:sldId id="5588" r:id="rId9"/>
    <p:sldId id="5606" r:id="rId10"/>
    <p:sldId id="5607" r:id="rId11"/>
    <p:sldId id="5608" r:id="rId12"/>
    <p:sldId id="5609" r:id="rId13"/>
    <p:sldId id="5610" r:id="rId14"/>
    <p:sldId id="5616" r:id="rId15"/>
    <p:sldId id="5590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82D"/>
    <a:srgbClr val="192F47"/>
    <a:srgbClr val="D1D6DC"/>
    <a:srgbClr val="FFFFFF"/>
    <a:srgbClr val="F6837A"/>
    <a:srgbClr val="D9A966"/>
    <a:srgbClr val="D8A965"/>
    <a:srgbClr val="2D739A"/>
    <a:srgbClr val="125675"/>
    <a:srgbClr val="BCC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3220" autoAdjust="0"/>
  </p:normalViewPr>
  <p:slideViewPr>
    <p:cSldViewPr snapToGrid="0">
      <p:cViewPr varScale="1">
        <p:scale>
          <a:sx n="69" d="100"/>
          <a:sy n="69" d="100"/>
        </p:scale>
        <p:origin x="88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408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A0B32-8BDF-4C06-BB86-5A6722CEC94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163BB-924B-40A5-8D6E-B1C06D9889D3}">
      <dgm:prSet phldrT="[Text]" phldr="1"/>
      <dgm:spPr>
        <a:solidFill>
          <a:srgbClr val="D1D6DC"/>
        </a:solidFill>
      </dgm:spPr>
      <dgm:t>
        <a:bodyPr/>
        <a:lstStyle/>
        <a:p>
          <a:endParaRPr lang="en-US" dirty="0"/>
        </a:p>
      </dgm:t>
    </dgm:pt>
    <dgm:pt modelId="{EE6065BE-8E86-4CC0-AA69-D10C0FC5A72B}" type="parTrans" cxnId="{74905F04-BDB8-4F7F-94B9-708B69A04AB2}">
      <dgm:prSet/>
      <dgm:spPr/>
      <dgm:t>
        <a:bodyPr/>
        <a:lstStyle/>
        <a:p>
          <a:endParaRPr lang="en-US"/>
        </a:p>
      </dgm:t>
    </dgm:pt>
    <dgm:pt modelId="{8BB668EB-1646-48B2-9F44-96A4AFF680E3}" type="sibTrans" cxnId="{74905F04-BDB8-4F7F-94B9-708B69A04AB2}">
      <dgm:prSet/>
      <dgm:spPr/>
      <dgm:t>
        <a:bodyPr/>
        <a:lstStyle/>
        <a:p>
          <a:endParaRPr lang="en-US"/>
        </a:p>
      </dgm:t>
    </dgm:pt>
    <dgm:pt modelId="{0DE9C1B9-C8CB-457A-A051-5075A267B823}">
      <dgm:prSet phldrT="[Text]" phldr="0"/>
      <dgm:spPr>
        <a:solidFill>
          <a:srgbClr val="AF882D">
            <a:alpha val="90000"/>
          </a:srgbClr>
        </a:solidFill>
      </dgm:spPr>
      <dgm:t>
        <a:bodyPr/>
        <a:lstStyle/>
        <a:p>
          <a:endParaRPr lang="en-US"/>
        </a:p>
      </dgm:t>
    </dgm:pt>
    <dgm:pt modelId="{4CAE4517-FF60-4DCA-B15C-9030D8DC66F6}" type="parTrans" cxnId="{C427AA79-6172-4915-8097-83520CF2B169}">
      <dgm:prSet/>
      <dgm:spPr/>
      <dgm:t>
        <a:bodyPr/>
        <a:lstStyle/>
        <a:p>
          <a:endParaRPr lang="en-US"/>
        </a:p>
      </dgm:t>
    </dgm:pt>
    <dgm:pt modelId="{F0D4CA8B-77FF-4BF0-BD7F-7FDF5D4365B6}" type="sibTrans" cxnId="{C427AA79-6172-4915-8097-83520CF2B169}">
      <dgm:prSet/>
      <dgm:spPr/>
      <dgm:t>
        <a:bodyPr/>
        <a:lstStyle/>
        <a:p>
          <a:endParaRPr lang="en-US"/>
        </a:p>
      </dgm:t>
    </dgm:pt>
    <dgm:pt modelId="{7D84B92A-E6DD-499E-BCC6-4FA2FB489583}">
      <dgm:prSet phldrT="[Text]" phldr="0"/>
      <dgm:spPr>
        <a:solidFill>
          <a:srgbClr val="D1D6DC">
            <a:alpha val="90000"/>
          </a:srgbClr>
        </a:solidFill>
      </dgm:spPr>
      <dgm:t>
        <a:bodyPr/>
        <a:lstStyle/>
        <a:p>
          <a:endParaRPr lang="en-US"/>
        </a:p>
      </dgm:t>
    </dgm:pt>
    <dgm:pt modelId="{D95AB436-90C9-4758-9FED-7B51480C7468}" type="parTrans" cxnId="{871C5BA2-1C06-45B7-A4E8-A228693648E2}">
      <dgm:prSet/>
      <dgm:spPr/>
      <dgm:t>
        <a:bodyPr/>
        <a:lstStyle/>
        <a:p>
          <a:endParaRPr lang="en-US"/>
        </a:p>
      </dgm:t>
    </dgm:pt>
    <dgm:pt modelId="{3F06F3E8-9E4D-4BF5-BF45-FC1CDE55BBE3}" type="sibTrans" cxnId="{871C5BA2-1C06-45B7-A4E8-A228693648E2}">
      <dgm:prSet/>
      <dgm:spPr/>
      <dgm:t>
        <a:bodyPr/>
        <a:lstStyle/>
        <a:p>
          <a:endParaRPr lang="en-US"/>
        </a:p>
      </dgm:t>
    </dgm:pt>
    <dgm:pt modelId="{D223D4A6-A4EE-4627-BD2A-E6F5C3776AEB}" type="pres">
      <dgm:prSet presAssocID="{A7BA0B32-8BDF-4C06-BB86-5A6722CEC9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FAB276E-31AF-4FA2-8E1D-71E3127C2E14}" type="pres">
      <dgm:prSet presAssocID="{460163BB-924B-40A5-8D6E-B1C06D9889D3}" presName="horFlow" presStyleCnt="0"/>
      <dgm:spPr/>
    </dgm:pt>
    <dgm:pt modelId="{BE70A21D-3621-4501-8FDE-4C9D8745C2C3}" type="pres">
      <dgm:prSet presAssocID="{460163BB-924B-40A5-8D6E-B1C06D9889D3}" presName="bigChev" presStyleLbl="node1" presStyleIdx="0" presStyleCnt="1" custAng="10800000" custScaleX="295410"/>
      <dgm:spPr/>
    </dgm:pt>
    <dgm:pt modelId="{4F56F007-7CE1-4EBD-B5C7-1E5FFBF36F14}" type="pres">
      <dgm:prSet presAssocID="{D95AB436-90C9-4758-9FED-7B51480C7468}" presName="parTrans" presStyleCnt="0"/>
      <dgm:spPr/>
    </dgm:pt>
    <dgm:pt modelId="{7A029574-C88D-4E16-B20E-54C571E3CE64}" type="pres">
      <dgm:prSet presAssocID="{7D84B92A-E6DD-499E-BCC6-4FA2FB489583}" presName="node" presStyleLbl="alignAccFollowNode1" presStyleIdx="0" presStyleCnt="2" custAng="10800000" custScaleX="288283">
        <dgm:presLayoutVars>
          <dgm:bulletEnabled val="1"/>
        </dgm:presLayoutVars>
      </dgm:prSet>
      <dgm:spPr/>
    </dgm:pt>
    <dgm:pt modelId="{3C07358E-4B06-4CAB-8F08-F82E4727E1FD}" type="pres">
      <dgm:prSet presAssocID="{3F06F3E8-9E4D-4BF5-BF45-FC1CDE55BBE3}" presName="sibTrans" presStyleCnt="0"/>
      <dgm:spPr/>
    </dgm:pt>
    <dgm:pt modelId="{71EFD7D8-9ACA-492A-BCA3-D60FFD6CDA72}" type="pres">
      <dgm:prSet presAssocID="{0DE9C1B9-C8CB-457A-A051-5075A267B823}" presName="node" presStyleLbl="alignAccFollowNode1" presStyleIdx="1" presStyleCnt="2" custAng="10800000" custScaleX="266573">
        <dgm:presLayoutVars>
          <dgm:bulletEnabled val="1"/>
        </dgm:presLayoutVars>
      </dgm:prSet>
      <dgm:spPr/>
    </dgm:pt>
  </dgm:ptLst>
  <dgm:cxnLst>
    <dgm:cxn modelId="{74905F04-BDB8-4F7F-94B9-708B69A04AB2}" srcId="{A7BA0B32-8BDF-4C06-BB86-5A6722CEC946}" destId="{460163BB-924B-40A5-8D6E-B1C06D9889D3}" srcOrd="0" destOrd="0" parTransId="{EE6065BE-8E86-4CC0-AA69-D10C0FC5A72B}" sibTransId="{8BB668EB-1646-48B2-9F44-96A4AFF680E3}"/>
    <dgm:cxn modelId="{C1687273-23A0-4992-9C07-EEA655EDF2E1}" type="presOf" srcId="{460163BB-924B-40A5-8D6E-B1C06D9889D3}" destId="{BE70A21D-3621-4501-8FDE-4C9D8745C2C3}" srcOrd="0" destOrd="0" presId="urn:microsoft.com/office/officeart/2005/8/layout/lProcess3"/>
    <dgm:cxn modelId="{4F4D7854-43AA-4D62-B712-38E485EED92A}" type="presOf" srcId="{0DE9C1B9-C8CB-457A-A051-5075A267B823}" destId="{71EFD7D8-9ACA-492A-BCA3-D60FFD6CDA72}" srcOrd="0" destOrd="0" presId="urn:microsoft.com/office/officeart/2005/8/layout/lProcess3"/>
    <dgm:cxn modelId="{C427AA79-6172-4915-8097-83520CF2B169}" srcId="{460163BB-924B-40A5-8D6E-B1C06D9889D3}" destId="{0DE9C1B9-C8CB-457A-A051-5075A267B823}" srcOrd="1" destOrd="0" parTransId="{4CAE4517-FF60-4DCA-B15C-9030D8DC66F6}" sibTransId="{F0D4CA8B-77FF-4BF0-BD7F-7FDF5D4365B6}"/>
    <dgm:cxn modelId="{871C5BA2-1C06-45B7-A4E8-A228693648E2}" srcId="{460163BB-924B-40A5-8D6E-B1C06D9889D3}" destId="{7D84B92A-E6DD-499E-BCC6-4FA2FB489583}" srcOrd="0" destOrd="0" parTransId="{D95AB436-90C9-4758-9FED-7B51480C7468}" sibTransId="{3F06F3E8-9E4D-4BF5-BF45-FC1CDE55BBE3}"/>
    <dgm:cxn modelId="{619CA3B1-654D-4E58-87A0-43E3DA561073}" type="presOf" srcId="{A7BA0B32-8BDF-4C06-BB86-5A6722CEC946}" destId="{D223D4A6-A4EE-4627-BD2A-E6F5C3776AEB}" srcOrd="0" destOrd="0" presId="urn:microsoft.com/office/officeart/2005/8/layout/lProcess3"/>
    <dgm:cxn modelId="{76FD19E4-2C75-4A8F-9500-A3D7EF53D4B9}" type="presOf" srcId="{7D84B92A-E6DD-499E-BCC6-4FA2FB489583}" destId="{7A029574-C88D-4E16-B20E-54C571E3CE64}" srcOrd="0" destOrd="0" presId="urn:microsoft.com/office/officeart/2005/8/layout/lProcess3"/>
    <dgm:cxn modelId="{4930F4AE-6829-46D0-8421-32F34D6510BA}" type="presParOf" srcId="{D223D4A6-A4EE-4627-BD2A-E6F5C3776AEB}" destId="{DFAB276E-31AF-4FA2-8E1D-71E3127C2E14}" srcOrd="0" destOrd="0" presId="urn:microsoft.com/office/officeart/2005/8/layout/lProcess3"/>
    <dgm:cxn modelId="{ADD0E430-EC0E-4131-8818-06AD40700814}" type="presParOf" srcId="{DFAB276E-31AF-4FA2-8E1D-71E3127C2E14}" destId="{BE70A21D-3621-4501-8FDE-4C9D8745C2C3}" srcOrd="0" destOrd="0" presId="urn:microsoft.com/office/officeart/2005/8/layout/lProcess3"/>
    <dgm:cxn modelId="{A97FEBF3-5397-4FBF-A53E-ADE27021C36C}" type="presParOf" srcId="{DFAB276E-31AF-4FA2-8E1D-71E3127C2E14}" destId="{4F56F007-7CE1-4EBD-B5C7-1E5FFBF36F14}" srcOrd="1" destOrd="0" presId="urn:microsoft.com/office/officeart/2005/8/layout/lProcess3"/>
    <dgm:cxn modelId="{13BEFFC0-5223-4C44-9FB5-0DCDA70B653A}" type="presParOf" srcId="{DFAB276E-31AF-4FA2-8E1D-71E3127C2E14}" destId="{7A029574-C88D-4E16-B20E-54C571E3CE64}" srcOrd="2" destOrd="0" presId="urn:microsoft.com/office/officeart/2005/8/layout/lProcess3"/>
    <dgm:cxn modelId="{4A72002E-D58D-4C56-BE78-B2A4ADC5D57D}" type="presParOf" srcId="{DFAB276E-31AF-4FA2-8E1D-71E3127C2E14}" destId="{3C07358E-4B06-4CAB-8F08-F82E4727E1FD}" srcOrd="3" destOrd="0" presId="urn:microsoft.com/office/officeart/2005/8/layout/lProcess3"/>
    <dgm:cxn modelId="{05D4C32F-01A8-4588-AB64-F50E58C36E57}" type="presParOf" srcId="{DFAB276E-31AF-4FA2-8E1D-71E3127C2E14}" destId="{71EFD7D8-9ACA-492A-BCA3-D60FFD6CDA7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A0B32-8BDF-4C06-BB86-5A6722CEC94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163BB-924B-40A5-8D6E-B1C06D9889D3}">
      <dgm:prSet phldrT="[Text]" phldr="1"/>
      <dgm:spPr>
        <a:solidFill>
          <a:srgbClr val="D1D6DC"/>
        </a:solidFill>
      </dgm:spPr>
      <dgm:t>
        <a:bodyPr/>
        <a:lstStyle/>
        <a:p>
          <a:endParaRPr lang="en-US" dirty="0"/>
        </a:p>
      </dgm:t>
    </dgm:pt>
    <dgm:pt modelId="{EE6065BE-8E86-4CC0-AA69-D10C0FC5A72B}" type="parTrans" cxnId="{74905F04-BDB8-4F7F-94B9-708B69A04AB2}">
      <dgm:prSet/>
      <dgm:spPr/>
      <dgm:t>
        <a:bodyPr/>
        <a:lstStyle/>
        <a:p>
          <a:endParaRPr lang="en-US"/>
        </a:p>
      </dgm:t>
    </dgm:pt>
    <dgm:pt modelId="{8BB668EB-1646-48B2-9F44-96A4AFF680E3}" type="sibTrans" cxnId="{74905F04-BDB8-4F7F-94B9-708B69A04AB2}">
      <dgm:prSet/>
      <dgm:spPr/>
      <dgm:t>
        <a:bodyPr/>
        <a:lstStyle/>
        <a:p>
          <a:endParaRPr lang="en-US"/>
        </a:p>
      </dgm:t>
    </dgm:pt>
    <dgm:pt modelId="{0DE9C1B9-C8CB-457A-A051-5075A267B823}">
      <dgm:prSet phldrT="[Text]" phldr="0"/>
      <dgm:spPr/>
      <dgm:t>
        <a:bodyPr/>
        <a:lstStyle/>
        <a:p>
          <a:endParaRPr lang="en-US"/>
        </a:p>
      </dgm:t>
    </dgm:pt>
    <dgm:pt modelId="{4CAE4517-FF60-4DCA-B15C-9030D8DC66F6}" type="parTrans" cxnId="{C427AA79-6172-4915-8097-83520CF2B169}">
      <dgm:prSet/>
      <dgm:spPr/>
      <dgm:t>
        <a:bodyPr/>
        <a:lstStyle/>
        <a:p>
          <a:endParaRPr lang="en-US"/>
        </a:p>
      </dgm:t>
    </dgm:pt>
    <dgm:pt modelId="{F0D4CA8B-77FF-4BF0-BD7F-7FDF5D4365B6}" type="sibTrans" cxnId="{C427AA79-6172-4915-8097-83520CF2B169}">
      <dgm:prSet/>
      <dgm:spPr/>
      <dgm:t>
        <a:bodyPr/>
        <a:lstStyle/>
        <a:p>
          <a:endParaRPr lang="en-US"/>
        </a:p>
      </dgm:t>
    </dgm:pt>
    <dgm:pt modelId="{7D84B92A-E6DD-499E-BCC6-4FA2FB489583}">
      <dgm:prSet phldrT="[Text]" phldr="0"/>
      <dgm:spPr>
        <a:solidFill>
          <a:srgbClr val="AF882D">
            <a:alpha val="90000"/>
          </a:srgbClr>
        </a:solidFill>
      </dgm:spPr>
      <dgm:t>
        <a:bodyPr/>
        <a:lstStyle/>
        <a:p>
          <a:endParaRPr lang="en-US"/>
        </a:p>
      </dgm:t>
    </dgm:pt>
    <dgm:pt modelId="{D95AB436-90C9-4758-9FED-7B51480C7468}" type="parTrans" cxnId="{871C5BA2-1C06-45B7-A4E8-A228693648E2}">
      <dgm:prSet/>
      <dgm:spPr/>
      <dgm:t>
        <a:bodyPr/>
        <a:lstStyle/>
        <a:p>
          <a:endParaRPr lang="en-US"/>
        </a:p>
      </dgm:t>
    </dgm:pt>
    <dgm:pt modelId="{3F06F3E8-9E4D-4BF5-BF45-FC1CDE55BBE3}" type="sibTrans" cxnId="{871C5BA2-1C06-45B7-A4E8-A228693648E2}">
      <dgm:prSet/>
      <dgm:spPr/>
      <dgm:t>
        <a:bodyPr/>
        <a:lstStyle/>
        <a:p>
          <a:endParaRPr lang="en-US"/>
        </a:p>
      </dgm:t>
    </dgm:pt>
    <dgm:pt modelId="{D223D4A6-A4EE-4627-BD2A-E6F5C3776AEB}" type="pres">
      <dgm:prSet presAssocID="{A7BA0B32-8BDF-4C06-BB86-5A6722CEC9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FAB276E-31AF-4FA2-8E1D-71E3127C2E14}" type="pres">
      <dgm:prSet presAssocID="{460163BB-924B-40A5-8D6E-B1C06D9889D3}" presName="horFlow" presStyleCnt="0"/>
      <dgm:spPr/>
    </dgm:pt>
    <dgm:pt modelId="{BE70A21D-3621-4501-8FDE-4C9D8745C2C3}" type="pres">
      <dgm:prSet presAssocID="{460163BB-924B-40A5-8D6E-B1C06D9889D3}" presName="bigChev" presStyleLbl="node1" presStyleIdx="0" presStyleCnt="1" custAng="10800000" custScaleX="295410"/>
      <dgm:spPr/>
    </dgm:pt>
    <dgm:pt modelId="{4F56F007-7CE1-4EBD-B5C7-1E5FFBF36F14}" type="pres">
      <dgm:prSet presAssocID="{D95AB436-90C9-4758-9FED-7B51480C7468}" presName="parTrans" presStyleCnt="0"/>
      <dgm:spPr/>
    </dgm:pt>
    <dgm:pt modelId="{7A029574-C88D-4E16-B20E-54C571E3CE64}" type="pres">
      <dgm:prSet presAssocID="{7D84B92A-E6DD-499E-BCC6-4FA2FB489583}" presName="node" presStyleLbl="alignAccFollowNode1" presStyleIdx="0" presStyleCnt="2" custAng="10800000" custScaleX="288283">
        <dgm:presLayoutVars>
          <dgm:bulletEnabled val="1"/>
        </dgm:presLayoutVars>
      </dgm:prSet>
      <dgm:spPr/>
    </dgm:pt>
    <dgm:pt modelId="{3C07358E-4B06-4CAB-8F08-F82E4727E1FD}" type="pres">
      <dgm:prSet presAssocID="{3F06F3E8-9E4D-4BF5-BF45-FC1CDE55BBE3}" presName="sibTrans" presStyleCnt="0"/>
      <dgm:spPr/>
    </dgm:pt>
    <dgm:pt modelId="{71EFD7D8-9ACA-492A-BCA3-D60FFD6CDA72}" type="pres">
      <dgm:prSet presAssocID="{0DE9C1B9-C8CB-457A-A051-5075A267B823}" presName="node" presStyleLbl="alignAccFollowNode1" presStyleIdx="1" presStyleCnt="2" custAng="10800000" custScaleX="266573">
        <dgm:presLayoutVars>
          <dgm:bulletEnabled val="1"/>
        </dgm:presLayoutVars>
      </dgm:prSet>
      <dgm:spPr/>
    </dgm:pt>
  </dgm:ptLst>
  <dgm:cxnLst>
    <dgm:cxn modelId="{74905F04-BDB8-4F7F-94B9-708B69A04AB2}" srcId="{A7BA0B32-8BDF-4C06-BB86-5A6722CEC946}" destId="{460163BB-924B-40A5-8D6E-B1C06D9889D3}" srcOrd="0" destOrd="0" parTransId="{EE6065BE-8E86-4CC0-AA69-D10C0FC5A72B}" sibTransId="{8BB668EB-1646-48B2-9F44-96A4AFF680E3}"/>
    <dgm:cxn modelId="{C1687273-23A0-4992-9C07-EEA655EDF2E1}" type="presOf" srcId="{460163BB-924B-40A5-8D6E-B1C06D9889D3}" destId="{BE70A21D-3621-4501-8FDE-4C9D8745C2C3}" srcOrd="0" destOrd="0" presId="urn:microsoft.com/office/officeart/2005/8/layout/lProcess3"/>
    <dgm:cxn modelId="{4F4D7854-43AA-4D62-B712-38E485EED92A}" type="presOf" srcId="{0DE9C1B9-C8CB-457A-A051-5075A267B823}" destId="{71EFD7D8-9ACA-492A-BCA3-D60FFD6CDA72}" srcOrd="0" destOrd="0" presId="urn:microsoft.com/office/officeart/2005/8/layout/lProcess3"/>
    <dgm:cxn modelId="{C427AA79-6172-4915-8097-83520CF2B169}" srcId="{460163BB-924B-40A5-8D6E-B1C06D9889D3}" destId="{0DE9C1B9-C8CB-457A-A051-5075A267B823}" srcOrd="1" destOrd="0" parTransId="{4CAE4517-FF60-4DCA-B15C-9030D8DC66F6}" sibTransId="{F0D4CA8B-77FF-4BF0-BD7F-7FDF5D4365B6}"/>
    <dgm:cxn modelId="{871C5BA2-1C06-45B7-A4E8-A228693648E2}" srcId="{460163BB-924B-40A5-8D6E-B1C06D9889D3}" destId="{7D84B92A-E6DD-499E-BCC6-4FA2FB489583}" srcOrd="0" destOrd="0" parTransId="{D95AB436-90C9-4758-9FED-7B51480C7468}" sibTransId="{3F06F3E8-9E4D-4BF5-BF45-FC1CDE55BBE3}"/>
    <dgm:cxn modelId="{619CA3B1-654D-4E58-87A0-43E3DA561073}" type="presOf" srcId="{A7BA0B32-8BDF-4C06-BB86-5A6722CEC946}" destId="{D223D4A6-A4EE-4627-BD2A-E6F5C3776AEB}" srcOrd="0" destOrd="0" presId="urn:microsoft.com/office/officeart/2005/8/layout/lProcess3"/>
    <dgm:cxn modelId="{76FD19E4-2C75-4A8F-9500-A3D7EF53D4B9}" type="presOf" srcId="{7D84B92A-E6DD-499E-BCC6-4FA2FB489583}" destId="{7A029574-C88D-4E16-B20E-54C571E3CE64}" srcOrd="0" destOrd="0" presId="urn:microsoft.com/office/officeart/2005/8/layout/lProcess3"/>
    <dgm:cxn modelId="{4930F4AE-6829-46D0-8421-32F34D6510BA}" type="presParOf" srcId="{D223D4A6-A4EE-4627-BD2A-E6F5C3776AEB}" destId="{DFAB276E-31AF-4FA2-8E1D-71E3127C2E14}" srcOrd="0" destOrd="0" presId="urn:microsoft.com/office/officeart/2005/8/layout/lProcess3"/>
    <dgm:cxn modelId="{ADD0E430-EC0E-4131-8818-06AD40700814}" type="presParOf" srcId="{DFAB276E-31AF-4FA2-8E1D-71E3127C2E14}" destId="{BE70A21D-3621-4501-8FDE-4C9D8745C2C3}" srcOrd="0" destOrd="0" presId="urn:microsoft.com/office/officeart/2005/8/layout/lProcess3"/>
    <dgm:cxn modelId="{A97FEBF3-5397-4FBF-A53E-ADE27021C36C}" type="presParOf" srcId="{DFAB276E-31AF-4FA2-8E1D-71E3127C2E14}" destId="{4F56F007-7CE1-4EBD-B5C7-1E5FFBF36F14}" srcOrd="1" destOrd="0" presId="urn:microsoft.com/office/officeart/2005/8/layout/lProcess3"/>
    <dgm:cxn modelId="{13BEFFC0-5223-4C44-9FB5-0DCDA70B653A}" type="presParOf" srcId="{DFAB276E-31AF-4FA2-8E1D-71E3127C2E14}" destId="{7A029574-C88D-4E16-B20E-54C571E3CE64}" srcOrd="2" destOrd="0" presId="urn:microsoft.com/office/officeart/2005/8/layout/lProcess3"/>
    <dgm:cxn modelId="{4A72002E-D58D-4C56-BE78-B2A4ADC5D57D}" type="presParOf" srcId="{DFAB276E-31AF-4FA2-8E1D-71E3127C2E14}" destId="{3C07358E-4B06-4CAB-8F08-F82E4727E1FD}" srcOrd="3" destOrd="0" presId="urn:microsoft.com/office/officeart/2005/8/layout/lProcess3"/>
    <dgm:cxn modelId="{05D4C32F-01A8-4588-AB64-F50E58C36E57}" type="presParOf" srcId="{DFAB276E-31AF-4FA2-8E1D-71E3127C2E14}" destId="{71EFD7D8-9ACA-492A-BCA3-D60FFD6CDA7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A0B32-8BDF-4C06-BB86-5A6722CEC94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163BB-924B-40A5-8D6E-B1C06D9889D3}">
      <dgm:prSet phldrT="[Text]" phldr="1"/>
      <dgm:spPr>
        <a:solidFill>
          <a:srgbClr val="D1D6DC"/>
        </a:solidFill>
      </dgm:spPr>
      <dgm:t>
        <a:bodyPr/>
        <a:lstStyle/>
        <a:p>
          <a:endParaRPr lang="en-US" dirty="0"/>
        </a:p>
      </dgm:t>
    </dgm:pt>
    <dgm:pt modelId="{EE6065BE-8E86-4CC0-AA69-D10C0FC5A72B}" type="parTrans" cxnId="{74905F04-BDB8-4F7F-94B9-708B69A04AB2}">
      <dgm:prSet/>
      <dgm:spPr/>
      <dgm:t>
        <a:bodyPr/>
        <a:lstStyle/>
        <a:p>
          <a:endParaRPr lang="en-US"/>
        </a:p>
      </dgm:t>
    </dgm:pt>
    <dgm:pt modelId="{8BB668EB-1646-48B2-9F44-96A4AFF680E3}" type="sibTrans" cxnId="{74905F04-BDB8-4F7F-94B9-708B69A04AB2}">
      <dgm:prSet/>
      <dgm:spPr/>
      <dgm:t>
        <a:bodyPr/>
        <a:lstStyle/>
        <a:p>
          <a:endParaRPr lang="en-US"/>
        </a:p>
      </dgm:t>
    </dgm:pt>
    <dgm:pt modelId="{0DE9C1B9-C8CB-457A-A051-5075A267B823}">
      <dgm:prSet phldrT="[Text]" phldr="0"/>
      <dgm:spPr/>
      <dgm:t>
        <a:bodyPr/>
        <a:lstStyle/>
        <a:p>
          <a:endParaRPr lang="en-US"/>
        </a:p>
      </dgm:t>
    </dgm:pt>
    <dgm:pt modelId="{4CAE4517-FF60-4DCA-B15C-9030D8DC66F6}" type="parTrans" cxnId="{C427AA79-6172-4915-8097-83520CF2B169}">
      <dgm:prSet/>
      <dgm:spPr/>
      <dgm:t>
        <a:bodyPr/>
        <a:lstStyle/>
        <a:p>
          <a:endParaRPr lang="en-US"/>
        </a:p>
      </dgm:t>
    </dgm:pt>
    <dgm:pt modelId="{F0D4CA8B-77FF-4BF0-BD7F-7FDF5D4365B6}" type="sibTrans" cxnId="{C427AA79-6172-4915-8097-83520CF2B169}">
      <dgm:prSet/>
      <dgm:spPr/>
      <dgm:t>
        <a:bodyPr/>
        <a:lstStyle/>
        <a:p>
          <a:endParaRPr lang="en-US"/>
        </a:p>
      </dgm:t>
    </dgm:pt>
    <dgm:pt modelId="{7D84B92A-E6DD-499E-BCC6-4FA2FB489583}">
      <dgm:prSet phldrT="[Text]" phldr="0"/>
      <dgm:spPr>
        <a:solidFill>
          <a:srgbClr val="AF882D">
            <a:alpha val="90000"/>
          </a:srgbClr>
        </a:solidFill>
      </dgm:spPr>
      <dgm:t>
        <a:bodyPr/>
        <a:lstStyle/>
        <a:p>
          <a:endParaRPr lang="en-US"/>
        </a:p>
      </dgm:t>
    </dgm:pt>
    <dgm:pt modelId="{D95AB436-90C9-4758-9FED-7B51480C7468}" type="parTrans" cxnId="{871C5BA2-1C06-45B7-A4E8-A228693648E2}">
      <dgm:prSet/>
      <dgm:spPr/>
      <dgm:t>
        <a:bodyPr/>
        <a:lstStyle/>
        <a:p>
          <a:endParaRPr lang="en-US"/>
        </a:p>
      </dgm:t>
    </dgm:pt>
    <dgm:pt modelId="{3F06F3E8-9E4D-4BF5-BF45-FC1CDE55BBE3}" type="sibTrans" cxnId="{871C5BA2-1C06-45B7-A4E8-A228693648E2}">
      <dgm:prSet/>
      <dgm:spPr/>
      <dgm:t>
        <a:bodyPr/>
        <a:lstStyle/>
        <a:p>
          <a:endParaRPr lang="en-US"/>
        </a:p>
      </dgm:t>
    </dgm:pt>
    <dgm:pt modelId="{D223D4A6-A4EE-4627-BD2A-E6F5C3776AEB}" type="pres">
      <dgm:prSet presAssocID="{A7BA0B32-8BDF-4C06-BB86-5A6722CEC9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FAB276E-31AF-4FA2-8E1D-71E3127C2E14}" type="pres">
      <dgm:prSet presAssocID="{460163BB-924B-40A5-8D6E-B1C06D9889D3}" presName="horFlow" presStyleCnt="0"/>
      <dgm:spPr/>
    </dgm:pt>
    <dgm:pt modelId="{BE70A21D-3621-4501-8FDE-4C9D8745C2C3}" type="pres">
      <dgm:prSet presAssocID="{460163BB-924B-40A5-8D6E-B1C06D9889D3}" presName="bigChev" presStyleLbl="node1" presStyleIdx="0" presStyleCnt="1" custAng="10800000" custScaleX="295410"/>
      <dgm:spPr/>
    </dgm:pt>
    <dgm:pt modelId="{4F56F007-7CE1-4EBD-B5C7-1E5FFBF36F14}" type="pres">
      <dgm:prSet presAssocID="{D95AB436-90C9-4758-9FED-7B51480C7468}" presName="parTrans" presStyleCnt="0"/>
      <dgm:spPr/>
    </dgm:pt>
    <dgm:pt modelId="{7A029574-C88D-4E16-B20E-54C571E3CE64}" type="pres">
      <dgm:prSet presAssocID="{7D84B92A-E6DD-499E-BCC6-4FA2FB489583}" presName="node" presStyleLbl="alignAccFollowNode1" presStyleIdx="0" presStyleCnt="2" custAng="10800000" custScaleX="288283">
        <dgm:presLayoutVars>
          <dgm:bulletEnabled val="1"/>
        </dgm:presLayoutVars>
      </dgm:prSet>
      <dgm:spPr/>
    </dgm:pt>
    <dgm:pt modelId="{3C07358E-4B06-4CAB-8F08-F82E4727E1FD}" type="pres">
      <dgm:prSet presAssocID="{3F06F3E8-9E4D-4BF5-BF45-FC1CDE55BBE3}" presName="sibTrans" presStyleCnt="0"/>
      <dgm:spPr/>
    </dgm:pt>
    <dgm:pt modelId="{71EFD7D8-9ACA-492A-BCA3-D60FFD6CDA72}" type="pres">
      <dgm:prSet presAssocID="{0DE9C1B9-C8CB-457A-A051-5075A267B823}" presName="node" presStyleLbl="alignAccFollowNode1" presStyleIdx="1" presStyleCnt="2" custAng="10800000" custScaleX="266573">
        <dgm:presLayoutVars>
          <dgm:bulletEnabled val="1"/>
        </dgm:presLayoutVars>
      </dgm:prSet>
      <dgm:spPr/>
    </dgm:pt>
  </dgm:ptLst>
  <dgm:cxnLst>
    <dgm:cxn modelId="{74905F04-BDB8-4F7F-94B9-708B69A04AB2}" srcId="{A7BA0B32-8BDF-4C06-BB86-5A6722CEC946}" destId="{460163BB-924B-40A5-8D6E-B1C06D9889D3}" srcOrd="0" destOrd="0" parTransId="{EE6065BE-8E86-4CC0-AA69-D10C0FC5A72B}" sibTransId="{8BB668EB-1646-48B2-9F44-96A4AFF680E3}"/>
    <dgm:cxn modelId="{C1687273-23A0-4992-9C07-EEA655EDF2E1}" type="presOf" srcId="{460163BB-924B-40A5-8D6E-B1C06D9889D3}" destId="{BE70A21D-3621-4501-8FDE-4C9D8745C2C3}" srcOrd="0" destOrd="0" presId="urn:microsoft.com/office/officeart/2005/8/layout/lProcess3"/>
    <dgm:cxn modelId="{4F4D7854-43AA-4D62-B712-38E485EED92A}" type="presOf" srcId="{0DE9C1B9-C8CB-457A-A051-5075A267B823}" destId="{71EFD7D8-9ACA-492A-BCA3-D60FFD6CDA72}" srcOrd="0" destOrd="0" presId="urn:microsoft.com/office/officeart/2005/8/layout/lProcess3"/>
    <dgm:cxn modelId="{C427AA79-6172-4915-8097-83520CF2B169}" srcId="{460163BB-924B-40A5-8D6E-B1C06D9889D3}" destId="{0DE9C1B9-C8CB-457A-A051-5075A267B823}" srcOrd="1" destOrd="0" parTransId="{4CAE4517-FF60-4DCA-B15C-9030D8DC66F6}" sibTransId="{F0D4CA8B-77FF-4BF0-BD7F-7FDF5D4365B6}"/>
    <dgm:cxn modelId="{871C5BA2-1C06-45B7-A4E8-A228693648E2}" srcId="{460163BB-924B-40A5-8D6E-B1C06D9889D3}" destId="{7D84B92A-E6DD-499E-BCC6-4FA2FB489583}" srcOrd="0" destOrd="0" parTransId="{D95AB436-90C9-4758-9FED-7B51480C7468}" sibTransId="{3F06F3E8-9E4D-4BF5-BF45-FC1CDE55BBE3}"/>
    <dgm:cxn modelId="{619CA3B1-654D-4E58-87A0-43E3DA561073}" type="presOf" srcId="{A7BA0B32-8BDF-4C06-BB86-5A6722CEC946}" destId="{D223D4A6-A4EE-4627-BD2A-E6F5C3776AEB}" srcOrd="0" destOrd="0" presId="urn:microsoft.com/office/officeart/2005/8/layout/lProcess3"/>
    <dgm:cxn modelId="{76FD19E4-2C75-4A8F-9500-A3D7EF53D4B9}" type="presOf" srcId="{7D84B92A-E6DD-499E-BCC6-4FA2FB489583}" destId="{7A029574-C88D-4E16-B20E-54C571E3CE64}" srcOrd="0" destOrd="0" presId="urn:microsoft.com/office/officeart/2005/8/layout/lProcess3"/>
    <dgm:cxn modelId="{4930F4AE-6829-46D0-8421-32F34D6510BA}" type="presParOf" srcId="{D223D4A6-A4EE-4627-BD2A-E6F5C3776AEB}" destId="{DFAB276E-31AF-4FA2-8E1D-71E3127C2E14}" srcOrd="0" destOrd="0" presId="urn:microsoft.com/office/officeart/2005/8/layout/lProcess3"/>
    <dgm:cxn modelId="{ADD0E430-EC0E-4131-8818-06AD40700814}" type="presParOf" srcId="{DFAB276E-31AF-4FA2-8E1D-71E3127C2E14}" destId="{BE70A21D-3621-4501-8FDE-4C9D8745C2C3}" srcOrd="0" destOrd="0" presId="urn:microsoft.com/office/officeart/2005/8/layout/lProcess3"/>
    <dgm:cxn modelId="{A97FEBF3-5397-4FBF-A53E-ADE27021C36C}" type="presParOf" srcId="{DFAB276E-31AF-4FA2-8E1D-71E3127C2E14}" destId="{4F56F007-7CE1-4EBD-B5C7-1E5FFBF36F14}" srcOrd="1" destOrd="0" presId="urn:microsoft.com/office/officeart/2005/8/layout/lProcess3"/>
    <dgm:cxn modelId="{13BEFFC0-5223-4C44-9FB5-0DCDA70B653A}" type="presParOf" srcId="{DFAB276E-31AF-4FA2-8E1D-71E3127C2E14}" destId="{7A029574-C88D-4E16-B20E-54C571E3CE64}" srcOrd="2" destOrd="0" presId="urn:microsoft.com/office/officeart/2005/8/layout/lProcess3"/>
    <dgm:cxn modelId="{4A72002E-D58D-4C56-BE78-B2A4ADC5D57D}" type="presParOf" srcId="{DFAB276E-31AF-4FA2-8E1D-71E3127C2E14}" destId="{3C07358E-4B06-4CAB-8F08-F82E4727E1FD}" srcOrd="3" destOrd="0" presId="urn:microsoft.com/office/officeart/2005/8/layout/lProcess3"/>
    <dgm:cxn modelId="{05D4C32F-01A8-4588-AB64-F50E58C36E57}" type="presParOf" srcId="{DFAB276E-31AF-4FA2-8E1D-71E3127C2E14}" destId="{71EFD7D8-9ACA-492A-BCA3-D60FFD6CDA7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A0B32-8BDF-4C06-BB86-5A6722CEC94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163BB-924B-40A5-8D6E-B1C06D9889D3}">
      <dgm:prSet phldrT="[Text]" phldr="1"/>
      <dgm:spPr>
        <a:solidFill>
          <a:srgbClr val="D1D6DC"/>
        </a:solidFill>
      </dgm:spPr>
      <dgm:t>
        <a:bodyPr/>
        <a:lstStyle/>
        <a:p>
          <a:endParaRPr lang="en-US" dirty="0"/>
        </a:p>
      </dgm:t>
    </dgm:pt>
    <dgm:pt modelId="{EE6065BE-8E86-4CC0-AA69-D10C0FC5A72B}" type="parTrans" cxnId="{74905F04-BDB8-4F7F-94B9-708B69A04AB2}">
      <dgm:prSet/>
      <dgm:spPr/>
      <dgm:t>
        <a:bodyPr/>
        <a:lstStyle/>
        <a:p>
          <a:endParaRPr lang="en-US"/>
        </a:p>
      </dgm:t>
    </dgm:pt>
    <dgm:pt modelId="{8BB668EB-1646-48B2-9F44-96A4AFF680E3}" type="sibTrans" cxnId="{74905F04-BDB8-4F7F-94B9-708B69A04AB2}">
      <dgm:prSet/>
      <dgm:spPr/>
      <dgm:t>
        <a:bodyPr/>
        <a:lstStyle/>
        <a:p>
          <a:endParaRPr lang="en-US"/>
        </a:p>
      </dgm:t>
    </dgm:pt>
    <dgm:pt modelId="{0DE9C1B9-C8CB-457A-A051-5075A267B823}">
      <dgm:prSet phldrT="[Text]" phldr="0"/>
      <dgm:spPr/>
      <dgm:t>
        <a:bodyPr/>
        <a:lstStyle/>
        <a:p>
          <a:endParaRPr lang="en-US"/>
        </a:p>
      </dgm:t>
    </dgm:pt>
    <dgm:pt modelId="{4CAE4517-FF60-4DCA-B15C-9030D8DC66F6}" type="parTrans" cxnId="{C427AA79-6172-4915-8097-83520CF2B169}">
      <dgm:prSet/>
      <dgm:spPr/>
      <dgm:t>
        <a:bodyPr/>
        <a:lstStyle/>
        <a:p>
          <a:endParaRPr lang="en-US"/>
        </a:p>
      </dgm:t>
    </dgm:pt>
    <dgm:pt modelId="{F0D4CA8B-77FF-4BF0-BD7F-7FDF5D4365B6}" type="sibTrans" cxnId="{C427AA79-6172-4915-8097-83520CF2B169}">
      <dgm:prSet/>
      <dgm:spPr/>
      <dgm:t>
        <a:bodyPr/>
        <a:lstStyle/>
        <a:p>
          <a:endParaRPr lang="en-US"/>
        </a:p>
      </dgm:t>
    </dgm:pt>
    <dgm:pt modelId="{7D84B92A-E6DD-499E-BCC6-4FA2FB489583}">
      <dgm:prSet phldrT="[Text]" phldr="0"/>
      <dgm:spPr>
        <a:solidFill>
          <a:srgbClr val="AF882D">
            <a:alpha val="90000"/>
          </a:srgbClr>
        </a:solidFill>
      </dgm:spPr>
      <dgm:t>
        <a:bodyPr/>
        <a:lstStyle/>
        <a:p>
          <a:endParaRPr lang="en-US"/>
        </a:p>
      </dgm:t>
    </dgm:pt>
    <dgm:pt modelId="{D95AB436-90C9-4758-9FED-7B51480C7468}" type="parTrans" cxnId="{871C5BA2-1C06-45B7-A4E8-A228693648E2}">
      <dgm:prSet/>
      <dgm:spPr/>
      <dgm:t>
        <a:bodyPr/>
        <a:lstStyle/>
        <a:p>
          <a:endParaRPr lang="en-US"/>
        </a:p>
      </dgm:t>
    </dgm:pt>
    <dgm:pt modelId="{3F06F3E8-9E4D-4BF5-BF45-FC1CDE55BBE3}" type="sibTrans" cxnId="{871C5BA2-1C06-45B7-A4E8-A228693648E2}">
      <dgm:prSet/>
      <dgm:spPr/>
      <dgm:t>
        <a:bodyPr/>
        <a:lstStyle/>
        <a:p>
          <a:endParaRPr lang="en-US"/>
        </a:p>
      </dgm:t>
    </dgm:pt>
    <dgm:pt modelId="{D223D4A6-A4EE-4627-BD2A-E6F5C3776AEB}" type="pres">
      <dgm:prSet presAssocID="{A7BA0B32-8BDF-4C06-BB86-5A6722CEC9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FAB276E-31AF-4FA2-8E1D-71E3127C2E14}" type="pres">
      <dgm:prSet presAssocID="{460163BB-924B-40A5-8D6E-B1C06D9889D3}" presName="horFlow" presStyleCnt="0"/>
      <dgm:spPr/>
    </dgm:pt>
    <dgm:pt modelId="{BE70A21D-3621-4501-8FDE-4C9D8745C2C3}" type="pres">
      <dgm:prSet presAssocID="{460163BB-924B-40A5-8D6E-B1C06D9889D3}" presName="bigChev" presStyleLbl="node1" presStyleIdx="0" presStyleCnt="1" custAng="10800000" custScaleX="295410"/>
      <dgm:spPr/>
    </dgm:pt>
    <dgm:pt modelId="{4F56F007-7CE1-4EBD-B5C7-1E5FFBF36F14}" type="pres">
      <dgm:prSet presAssocID="{D95AB436-90C9-4758-9FED-7B51480C7468}" presName="parTrans" presStyleCnt="0"/>
      <dgm:spPr/>
    </dgm:pt>
    <dgm:pt modelId="{7A029574-C88D-4E16-B20E-54C571E3CE64}" type="pres">
      <dgm:prSet presAssocID="{7D84B92A-E6DD-499E-BCC6-4FA2FB489583}" presName="node" presStyleLbl="alignAccFollowNode1" presStyleIdx="0" presStyleCnt="2" custAng="10800000" custScaleX="288283">
        <dgm:presLayoutVars>
          <dgm:bulletEnabled val="1"/>
        </dgm:presLayoutVars>
      </dgm:prSet>
      <dgm:spPr/>
    </dgm:pt>
    <dgm:pt modelId="{3C07358E-4B06-4CAB-8F08-F82E4727E1FD}" type="pres">
      <dgm:prSet presAssocID="{3F06F3E8-9E4D-4BF5-BF45-FC1CDE55BBE3}" presName="sibTrans" presStyleCnt="0"/>
      <dgm:spPr/>
    </dgm:pt>
    <dgm:pt modelId="{71EFD7D8-9ACA-492A-BCA3-D60FFD6CDA72}" type="pres">
      <dgm:prSet presAssocID="{0DE9C1B9-C8CB-457A-A051-5075A267B823}" presName="node" presStyleLbl="alignAccFollowNode1" presStyleIdx="1" presStyleCnt="2" custAng="10800000" custScaleX="266573">
        <dgm:presLayoutVars>
          <dgm:bulletEnabled val="1"/>
        </dgm:presLayoutVars>
      </dgm:prSet>
      <dgm:spPr/>
    </dgm:pt>
  </dgm:ptLst>
  <dgm:cxnLst>
    <dgm:cxn modelId="{74905F04-BDB8-4F7F-94B9-708B69A04AB2}" srcId="{A7BA0B32-8BDF-4C06-BB86-5A6722CEC946}" destId="{460163BB-924B-40A5-8D6E-B1C06D9889D3}" srcOrd="0" destOrd="0" parTransId="{EE6065BE-8E86-4CC0-AA69-D10C0FC5A72B}" sibTransId="{8BB668EB-1646-48B2-9F44-96A4AFF680E3}"/>
    <dgm:cxn modelId="{C1687273-23A0-4992-9C07-EEA655EDF2E1}" type="presOf" srcId="{460163BB-924B-40A5-8D6E-B1C06D9889D3}" destId="{BE70A21D-3621-4501-8FDE-4C9D8745C2C3}" srcOrd="0" destOrd="0" presId="urn:microsoft.com/office/officeart/2005/8/layout/lProcess3"/>
    <dgm:cxn modelId="{4F4D7854-43AA-4D62-B712-38E485EED92A}" type="presOf" srcId="{0DE9C1B9-C8CB-457A-A051-5075A267B823}" destId="{71EFD7D8-9ACA-492A-BCA3-D60FFD6CDA72}" srcOrd="0" destOrd="0" presId="urn:microsoft.com/office/officeart/2005/8/layout/lProcess3"/>
    <dgm:cxn modelId="{C427AA79-6172-4915-8097-83520CF2B169}" srcId="{460163BB-924B-40A5-8D6E-B1C06D9889D3}" destId="{0DE9C1B9-C8CB-457A-A051-5075A267B823}" srcOrd="1" destOrd="0" parTransId="{4CAE4517-FF60-4DCA-B15C-9030D8DC66F6}" sibTransId="{F0D4CA8B-77FF-4BF0-BD7F-7FDF5D4365B6}"/>
    <dgm:cxn modelId="{871C5BA2-1C06-45B7-A4E8-A228693648E2}" srcId="{460163BB-924B-40A5-8D6E-B1C06D9889D3}" destId="{7D84B92A-E6DD-499E-BCC6-4FA2FB489583}" srcOrd="0" destOrd="0" parTransId="{D95AB436-90C9-4758-9FED-7B51480C7468}" sibTransId="{3F06F3E8-9E4D-4BF5-BF45-FC1CDE55BBE3}"/>
    <dgm:cxn modelId="{619CA3B1-654D-4E58-87A0-43E3DA561073}" type="presOf" srcId="{A7BA0B32-8BDF-4C06-BB86-5A6722CEC946}" destId="{D223D4A6-A4EE-4627-BD2A-E6F5C3776AEB}" srcOrd="0" destOrd="0" presId="urn:microsoft.com/office/officeart/2005/8/layout/lProcess3"/>
    <dgm:cxn modelId="{76FD19E4-2C75-4A8F-9500-A3D7EF53D4B9}" type="presOf" srcId="{7D84B92A-E6DD-499E-BCC6-4FA2FB489583}" destId="{7A029574-C88D-4E16-B20E-54C571E3CE64}" srcOrd="0" destOrd="0" presId="urn:microsoft.com/office/officeart/2005/8/layout/lProcess3"/>
    <dgm:cxn modelId="{4930F4AE-6829-46D0-8421-32F34D6510BA}" type="presParOf" srcId="{D223D4A6-A4EE-4627-BD2A-E6F5C3776AEB}" destId="{DFAB276E-31AF-4FA2-8E1D-71E3127C2E14}" srcOrd="0" destOrd="0" presId="urn:microsoft.com/office/officeart/2005/8/layout/lProcess3"/>
    <dgm:cxn modelId="{ADD0E430-EC0E-4131-8818-06AD40700814}" type="presParOf" srcId="{DFAB276E-31AF-4FA2-8E1D-71E3127C2E14}" destId="{BE70A21D-3621-4501-8FDE-4C9D8745C2C3}" srcOrd="0" destOrd="0" presId="urn:microsoft.com/office/officeart/2005/8/layout/lProcess3"/>
    <dgm:cxn modelId="{A97FEBF3-5397-4FBF-A53E-ADE27021C36C}" type="presParOf" srcId="{DFAB276E-31AF-4FA2-8E1D-71E3127C2E14}" destId="{4F56F007-7CE1-4EBD-B5C7-1E5FFBF36F14}" srcOrd="1" destOrd="0" presId="urn:microsoft.com/office/officeart/2005/8/layout/lProcess3"/>
    <dgm:cxn modelId="{13BEFFC0-5223-4C44-9FB5-0DCDA70B653A}" type="presParOf" srcId="{DFAB276E-31AF-4FA2-8E1D-71E3127C2E14}" destId="{7A029574-C88D-4E16-B20E-54C571E3CE64}" srcOrd="2" destOrd="0" presId="urn:microsoft.com/office/officeart/2005/8/layout/lProcess3"/>
    <dgm:cxn modelId="{4A72002E-D58D-4C56-BE78-B2A4ADC5D57D}" type="presParOf" srcId="{DFAB276E-31AF-4FA2-8E1D-71E3127C2E14}" destId="{3C07358E-4B06-4CAB-8F08-F82E4727E1FD}" srcOrd="3" destOrd="0" presId="urn:microsoft.com/office/officeart/2005/8/layout/lProcess3"/>
    <dgm:cxn modelId="{05D4C32F-01A8-4588-AB64-F50E58C36E57}" type="presParOf" srcId="{DFAB276E-31AF-4FA2-8E1D-71E3127C2E14}" destId="{71EFD7D8-9ACA-492A-BCA3-D60FFD6CDA7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BA0B32-8BDF-4C06-BB86-5A6722CEC94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163BB-924B-40A5-8D6E-B1C06D9889D3}">
      <dgm:prSet phldrT="[Text]" phldr="1"/>
      <dgm:spPr>
        <a:solidFill>
          <a:srgbClr val="AF882D"/>
        </a:solidFill>
      </dgm:spPr>
      <dgm:t>
        <a:bodyPr/>
        <a:lstStyle/>
        <a:p>
          <a:endParaRPr lang="en-US" dirty="0"/>
        </a:p>
      </dgm:t>
    </dgm:pt>
    <dgm:pt modelId="{EE6065BE-8E86-4CC0-AA69-D10C0FC5A72B}" type="parTrans" cxnId="{74905F04-BDB8-4F7F-94B9-708B69A04AB2}">
      <dgm:prSet/>
      <dgm:spPr/>
      <dgm:t>
        <a:bodyPr/>
        <a:lstStyle/>
        <a:p>
          <a:endParaRPr lang="en-US"/>
        </a:p>
      </dgm:t>
    </dgm:pt>
    <dgm:pt modelId="{8BB668EB-1646-48B2-9F44-96A4AFF680E3}" type="sibTrans" cxnId="{74905F04-BDB8-4F7F-94B9-708B69A04AB2}">
      <dgm:prSet/>
      <dgm:spPr/>
      <dgm:t>
        <a:bodyPr/>
        <a:lstStyle/>
        <a:p>
          <a:endParaRPr lang="en-US"/>
        </a:p>
      </dgm:t>
    </dgm:pt>
    <dgm:pt modelId="{7D84B92A-E6DD-499E-BCC6-4FA2FB489583}">
      <dgm:prSet phldrT="[Text]" phldr="0"/>
      <dgm:spPr/>
      <dgm:t>
        <a:bodyPr/>
        <a:lstStyle/>
        <a:p>
          <a:endParaRPr lang="en-US"/>
        </a:p>
      </dgm:t>
    </dgm:pt>
    <dgm:pt modelId="{D95AB436-90C9-4758-9FED-7B51480C7468}" type="parTrans" cxnId="{A75C1754-DF18-49C0-AC19-13DF0A4F5822}">
      <dgm:prSet/>
      <dgm:spPr/>
      <dgm:t>
        <a:bodyPr/>
        <a:lstStyle/>
        <a:p>
          <a:endParaRPr lang="en-US"/>
        </a:p>
      </dgm:t>
    </dgm:pt>
    <dgm:pt modelId="{3F06F3E8-9E4D-4BF5-BF45-FC1CDE55BBE3}" type="sibTrans" cxnId="{A75C1754-DF18-49C0-AC19-13DF0A4F5822}">
      <dgm:prSet/>
      <dgm:spPr/>
      <dgm:t>
        <a:bodyPr/>
        <a:lstStyle/>
        <a:p>
          <a:endParaRPr lang="en-US"/>
        </a:p>
      </dgm:t>
    </dgm:pt>
    <dgm:pt modelId="{0DE9C1B9-C8CB-457A-A051-5075A267B823}">
      <dgm:prSet phldrT="[Text]" phldr="0"/>
      <dgm:spPr/>
      <dgm:t>
        <a:bodyPr/>
        <a:lstStyle/>
        <a:p>
          <a:endParaRPr lang="en-US"/>
        </a:p>
      </dgm:t>
    </dgm:pt>
    <dgm:pt modelId="{4CAE4517-FF60-4DCA-B15C-9030D8DC66F6}" type="parTrans" cxnId="{54B60909-9334-4034-B842-C13D492943E7}">
      <dgm:prSet/>
      <dgm:spPr/>
      <dgm:t>
        <a:bodyPr/>
        <a:lstStyle/>
        <a:p>
          <a:endParaRPr lang="en-US"/>
        </a:p>
      </dgm:t>
    </dgm:pt>
    <dgm:pt modelId="{F0D4CA8B-77FF-4BF0-BD7F-7FDF5D4365B6}" type="sibTrans" cxnId="{54B60909-9334-4034-B842-C13D492943E7}">
      <dgm:prSet/>
      <dgm:spPr/>
      <dgm:t>
        <a:bodyPr/>
        <a:lstStyle/>
        <a:p>
          <a:endParaRPr lang="en-US"/>
        </a:p>
      </dgm:t>
    </dgm:pt>
    <dgm:pt modelId="{D223D4A6-A4EE-4627-BD2A-E6F5C3776AEB}" type="pres">
      <dgm:prSet presAssocID="{A7BA0B32-8BDF-4C06-BB86-5A6722CEC9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FAB276E-31AF-4FA2-8E1D-71E3127C2E14}" type="pres">
      <dgm:prSet presAssocID="{460163BB-924B-40A5-8D6E-B1C06D9889D3}" presName="horFlow" presStyleCnt="0"/>
      <dgm:spPr/>
    </dgm:pt>
    <dgm:pt modelId="{BE70A21D-3621-4501-8FDE-4C9D8745C2C3}" type="pres">
      <dgm:prSet presAssocID="{460163BB-924B-40A5-8D6E-B1C06D9889D3}" presName="bigChev" presStyleLbl="node1" presStyleIdx="0" presStyleCnt="1" custAng="10800000" custScaleX="295410"/>
      <dgm:spPr/>
    </dgm:pt>
    <dgm:pt modelId="{4F56F007-7CE1-4EBD-B5C7-1E5FFBF36F14}" type="pres">
      <dgm:prSet presAssocID="{D95AB436-90C9-4758-9FED-7B51480C7468}" presName="parTrans" presStyleCnt="0"/>
      <dgm:spPr/>
    </dgm:pt>
    <dgm:pt modelId="{7A029574-C88D-4E16-B20E-54C571E3CE64}" type="pres">
      <dgm:prSet presAssocID="{7D84B92A-E6DD-499E-BCC6-4FA2FB489583}" presName="node" presStyleLbl="alignAccFollowNode1" presStyleIdx="0" presStyleCnt="2" custAng="10800000" custScaleX="288283">
        <dgm:presLayoutVars>
          <dgm:bulletEnabled val="1"/>
        </dgm:presLayoutVars>
      </dgm:prSet>
      <dgm:spPr/>
    </dgm:pt>
    <dgm:pt modelId="{3C07358E-4B06-4CAB-8F08-F82E4727E1FD}" type="pres">
      <dgm:prSet presAssocID="{3F06F3E8-9E4D-4BF5-BF45-FC1CDE55BBE3}" presName="sibTrans" presStyleCnt="0"/>
      <dgm:spPr/>
    </dgm:pt>
    <dgm:pt modelId="{71EFD7D8-9ACA-492A-BCA3-D60FFD6CDA72}" type="pres">
      <dgm:prSet presAssocID="{0DE9C1B9-C8CB-457A-A051-5075A267B823}" presName="node" presStyleLbl="alignAccFollowNode1" presStyleIdx="1" presStyleCnt="2" custAng="10800000" custScaleX="266573">
        <dgm:presLayoutVars>
          <dgm:bulletEnabled val="1"/>
        </dgm:presLayoutVars>
      </dgm:prSet>
      <dgm:spPr/>
    </dgm:pt>
  </dgm:ptLst>
  <dgm:cxnLst>
    <dgm:cxn modelId="{74905F04-BDB8-4F7F-94B9-708B69A04AB2}" srcId="{A7BA0B32-8BDF-4C06-BB86-5A6722CEC946}" destId="{460163BB-924B-40A5-8D6E-B1C06D9889D3}" srcOrd="0" destOrd="0" parTransId="{EE6065BE-8E86-4CC0-AA69-D10C0FC5A72B}" sibTransId="{8BB668EB-1646-48B2-9F44-96A4AFF680E3}"/>
    <dgm:cxn modelId="{54B60909-9334-4034-B842-C13D492943E7}" srcId="{460163BB-924B-40A5-8D6E-B1C06D9889D3}" destId="{0DE9C1B9-C8CB-457A-A051-5075A267B823}" srcOrd="1" destOrd="0" parTransId="{4CAE4517-FF60-4DCA-B15C-9030D8DC66F6}" sibTransId="{F0D4CA8B-77FF-4BF0-BD7F-7FDF5D4365B6}"/>
    <dgm:cxn modelId="{C1687273-23A0-4992-9C07-EEA655EDF2E1}" type="presOf" srcId="{460163BB-924B-40A5-8D6E-B1C06D9889D3}" destId="{BE70A21D-3621-4501-8FDE-4C9D8745C2C3}" srcOrd="0" destOrd="0" presId="urn:microsoft.com/office/officeart/2005/8/layout/lProcess3"/>
    <dgm:cxn modelId="{A75C1754-DF18-49C0-AC19-13DF0A4F5822}" srcId="{460163BB-924B-40A5-8D6E-B1C06D9889D3}" destId="{7D84B92A-E6DD-499E-BCC6-4FA2FB489583}" srcOrd="0" destOrd="0" parTransId="{D95AB436-90C9-4758-9FED-7B51480C7468}" sibTransId="{3F06F3E8-9E4D-4BF5-BF45-FC1CDE55BBE3}"/>
    <dgm:cxn modelId="{634B2EA9-5458-492B-9159-522957543995}" type="presOf" srcId="{0DE9C1B9-C8CB-457A-A051-5075A267B823}" destId="{71EFD7D8-9ACA-492A-BCA3-D60FFD6CDA72}" srcOrd="0" destOrd="0" presId="urn:microsoft.com/office/officeart/2005/8/layout/lProcess3"/>
    <dgm:cxn modelId="{619CA3B1-654D-4E58-87A0-43E3DA561073}" type="presOf" srcId="{A7BA0B32-8BDF-4C06-BB86-5A6722CEC946}" destId="{D223D4A6-A4EE-4627-BD2A-E6F5C3776AEB}" srcOrd="0" destOrd="0" presId="urn:microsoft.com/office/officeart/2005/8/layout/lProcess3"/>
    <dgm:cxn modelId="{CC5509B5-07F5-4301-83E8-64A147E1366D}" type="presOf" srcId="{7D84B92A-E6DD-499E-BCC6-4FA2FB489583}" destId="{7A029574-C88D-4E16-B20E-54C571E3CE64}" srcOrd="0" destOrd="0" presId="urn:microsoft.com/office/officeart/2005/8/layout/lProcess3"/>
    <dgm:cxn modelId="{4930F4AE-6829-46D0-8421-32F34D6510BA}" type="presParOf" srcId="{D223D4A6-A4EE-4627-BD2A-E6F5C3776AEB}" destId="{DFAB276E-31AF-4FA2-8E1D-71E3127C2E14}" srcOrd="0" destOrd="0" presId="urn:microsoft.com/office/officeart/2005/8/layout/lProcess3"/>
    <dgm:cxn modelId="{ADD0E430-EC0E-4131-8818-06AD40700814}" type="presParOf" srcId="{DFAB276E-31AF-4FA2-8E1D-71E3127C2E14}" destId="{BE70A21D-3621-4501-8FDE-4C9D8745C2C3}" srcOrd="0" destOrd="0" presId="urn:microsoft.com/office/officeart/2005/8/layout/lProcess3"/>
    <dgm:cxn modelId="{38AB43F2-73CF-41EE-B1E8-A025A1E37984}" type="presParOf" srcId="{DFAB276E-31AF-4FA2-8E1D-71E3127C2E14}" destId="{4F56F007-7CE1-4EBD-B5C7-1E5FFBF36F14}" srcOrd="1" destOrd="0" presId="urn:microsoft.com/office/officeart/2005/8/layout/lProcess3"/>
    <dgm:cxn modelId="{1A7136EB-9AB2-42F7-8FCF-EDB7235A68FA}" type="presParOf" srcId="{DFAB276E-31AF-4FA2-8E1D-71E3127C2E14}" destId="{7A029574-C88D-4E16-B20E-54C571E3CE64}" srcOrd="2" destOrd="0" presId="urn:microsoft.com/office/officeart/2005/8/layout/lProcess3"/>
    <dgm:cxn modelId="{2125A935-7BC9-4F7F-8152-CB592EF40C1A}" type="presParOf" srcId="{DFAB276E-31AF-4FA2-8E1D-71E3127C2E14}" destId="{3C07358E-4B06-4CAB-8F08-F82E4727E1FD}" srcOrd="3" destOrd="0" presId="urn:microsoft.com/office/officeart/2005/8/layout/lProcess3"/>
    <dgm:cxn modelId="{C03C8B41-AF85-4E0C-96E3-3803B738B391}" type="presParOf" srcId="{DFAB276E-31AF-4FA2-8E1D-71E3127C2E14}" destId="{71EFD7D8-9ACA-492A-BCA3-D60FFD6CDA7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A21D-3621-4501-8FDE-4C9D8745C2C3}">
      <dsp:nvSpPr>
        <dsp:cNvPr id="0" name=""/>
        <dsp:cNvSpPr/>
      </dsp:nvSpPr>
      <dsp:spPr>
        <a:xfrm rot="10800000">
          <a:off x="780" y="35553"/>
          <a:ext cx="4265473" cy="577566"/>
        </a:xfrm>
        <a:prstGeom prst="chevron">
          <a:avLst/>
        </a:prstGeom>
        <a:solidFill>
          <a:srgbClr val="D1D6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289563" y="35553"/>
        <a:ext cx="3687907" cy="577566"/>
      </dsp:txXfrm>
    </dsp:sp>
    <dsp:sp modelId="{7A029574-C88D-4E16-B20E-54C571E3CE64}">
      <dsp:nvSpPr>
        <dsp:cNvPr id="0" name=""/>
        <dsp:cNvSpPr/>
      </dsp:nvSpPr>
      <dsp:spPr>
        <a:xfrm rot="10800000">
          <a:off x="4078544" y="84646"/>
          <a:ext cx="3454929" cy="479380"/>
        </a:xfrm>
        <a:prstGeom prst="chevron">
          <a:avLst/>
        </a:prstGeom>
        <a:solidFill>
          <a:srgbClr val="D1D6DC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18234" y="84646"/>
        <a:ext cx="2975549" cy="479380"/>
      </dsp:txXfrm>
    </dsp:sp>
    <dsp:sp modelId="{71EFD7D8-9ACA-492A-BCA3-D60FFD6CDA72}">
      <dsp:nvSpPr>
        <dsp:cNvPr id="0" name=""/>
        <dsp:cNvSpPr/>
      </dsp:nvSpPr>
      <dsp:spPr>
        <a:xfrm rot="10800000">
          <a:off x="7365690" y="84646"/>
          <a:ext cx="3194745" cy="479380"/>
        </a:xfrm>
        <a:prstGeom prst="chevron">
          <a:avLst/>
        </a:prstGeom>
        <a:solidFill>
          <a:srgbClr val="AF882D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5380" y="84646"/>
        <a:ext cx="2715365" cy="47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A21D-3621-4501-8FDE-4C9D8745C2C3}">
      <dsp:nvSpPr>
        <dsp:cNvPr id="0" name=""/>
        <dsp:cNvSpPr/>
      </dsp:nvSpPr>
      <dsp:spPr>
        <a:xfrm rot="10800000">
          <a:off x="780" y="35553"/>
          <a:ext cx="4265473" cy="577566"/>
        </a:xfrm>
        <a:prstGeom prst="chevron">
          <a:avLst/>
        </a:prstGeom>
        <a:solidFill>
          <a:srgbClr val="D1D6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289563" y="35553"/>
        <a:ext cx="3687907" cy="577566"/>
      </dsp:txXfrm>
    </dsp:sp>
    <dsp:sp modelId="{7A029574-C88D-4E16-B20E-54C571E3CE64}">
      <dsp:nvSpPr>
        <dsp:cNvPr id="0" name=""/>
        <dsp:cNvSpPr/>
      </dsp:nvSpPr>
      <dsp:spPr>
        <a:xfrm rot="10800000">
          <a:off x="4078544" y="84646"/>
          <a:ext cx="3454929" cy="479380"/>
        </a:xfrm>
        <a:prstGeom prst="chevron">
          <a:avLst/>
        </a:prstGeom>
        <a:solidFill>
          <a:srgbClr val="AF882D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18234" y="84646"/>
        <a:ext cx="2975549" cy="479380"/>
      </dsp:txXfrm>
    </dsp:sp>
    <dsp:sp modelId="{71EFD7D8-9ACA-492A-BCA3-D60FFD6CDA72}">
      <dsp:nvSpPr>
        <dsp:cNvPr id="0" name=""/>
        <dsp:cNvSpPr/>
      </dsp:nvSpPr>
      <dsp:spPr>
        <a:xfrm rot="10800000">
          <a:off x="7365690" y="84646"/>
          <a:ext cx="3194745" cy="4793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5380" y="84646"/>
        <a:ext cx="2715365" cy="479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A21D-3621-4501-8FDE-4C9D8745C2C3}">
      <dsp:nvSpPr>
        <dsp:cNvPr id="0" name=""/>
        <dsp:cNvSpPr/>
      </dsp:nvSpPr>
      <dsp:spPr>
        <a:xfrm rot="10800000">
          <a:off x="780" y="35553"/>
          <a:ext cx="4265473" cy="577566"/>
        </a:xfrm>
        <a:prstGeom prst="chevron">
          <a:avLst/>
        </a:prstGeom>
        <a:solidFill>
          <a:srgbClr val="D1D6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289563" y="35553"/>
        <a:ext cx="3687907" cy="577566"/>
      </dsp:txXfrm>
    </dsp:sp>
    <dsp:sp modelId="{7A029574-C88D-4E16-B20E-54C571E3CE64}">
      <dsp:nvSpPr>
        <dsp:cNvPr id="0" name=""/>
        <dsp:cNvSpPr/>
      </dsp:nvSpPr>
      <dsp:spPr>
        <a:xfrm rot="10800000">
          <a:off x="4078544" y="84646"/>
          <a:ext cx="3454929" cy="479380"/>
        </a:xfrm>
        <a:prstGeom prst="chevron">
          <a:avLst/>
        </a:prstGeom>
        <a:solidFill>
          <a:srgbClr val="AF882D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18234" y="84646"/>
        <a:ext cx="2975549" cy="479380"/>
      </dsp:txXfrm>
    </dsp:sp>
    <dsp:sp modelId="{71EFD7D8-9ACA-492A-BCA3-D60FFD6CDA72}">
      <dsp:nvSpPr>
        <dsp:cNvPr id="0" name=""/>
        <dsp:cNvSpPr/>
      </dsp:nvSpPr>
      <dsp:spPr>
        <a:xfrm rot="10800000">
          <a:off x="7365690" y="84646"/>
          <a:ext cx="3194745" cy="4793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5380" y="84646"/>
        <a:ext cx="2715365" cy="479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A21D-3621-4501-8FDE-4C9D8745C2C3}">
      <dsp:nvSpPr>
        <dsp:cNvPr id="0" name=""/>
        <dsp:cNvSpPr/>
      </dsp:nvSpPr>
      <dsp:spPr>
        <a:xfrm rot="10800000">
          <a:off x="780" y="35553"/>
          <a:ext cx="4265473" cy="577566"/>
        </a:xfrm>
        <a:prstGeom prst="chevron">
          <a:avLst/>
        </a:prstGeom>
        <a:solidFill>
          <a:srgbClr val="D1D6D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289563" y="35553"/>
        <a:ext cx="3687907" cy="577566"/>
      </dsp:txXfrm>
    </dsp:sp>
    <dsp:sp modelId="{7A029574-C88D-4E16-B20E-54C571E3CE64}">
      <dsp:nvSpPr>
        <dsp:cNvPr id="0" name=""/>
        <dsp:cNvSpPr/>
      </dsp:nvSpPr>
      <dsp:spPr>
        <a:xfrm rot="10800000">
          <a:off x="4078544" y="84646"/>
          <a:ext cx="3454929" cy="479380"/>
        </a:xfrm>
        <a:prstGeom prst="chevron">
          <a:avLst/>
        </a:prstGeom>
        <a:solidFill>
          <a:srgbClr val="AF882D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18234" y="84646"/>
        <a:ext cx="2975549" cy="479380"/>
      </dsp:txXfrm>
    </dsp:sp>
    <dsp:sp modelId="{71EFD7D8-9ACA-492A-BCA3-D60FFD6CDA72}">
      <dsp:nvSpPr>
        <dsp:cNvPr id="0" name=""/>
        <dsp:cNvSpPr/>
      </dsp:nvSpPr>
      <dsp:spPr>
        <a:xfrm rot="10800000">
          <a:off x="7365690" y="84646"/>
          <a:ext cx="3194745" cy="4793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5380" y="84646"/>
        <a:ext cx="2715365" cy="479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A21D-3621-4501-8FDE-4C9D8745C2C3}">
      <dsp:nvSpPr>
        <dsp:cNvPr id="0" name=""/>
        <dsp:cNvSpPr/>
      </dsp:nvSpPr>
      <dsp:spPr>
        <a:xfrm rot="10800000">
          <a:off x="762" y="41993"/>
          <a:ext cx="4170348" cy="564686"/>
        </a:xfrm>
        <a:prstGeom prst="chevron">
          <a:avLst/>
        </a:prstGeom>
        <a:solidFill>
          <a:srgbClr val="AF88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83105" y="41993"/>
        <a:ext cx="3605662" cy="564686"/>
      </dsp:txXfrm>
    </dsp:sp>
    <dsp:sp modelId="{7A029574-C88D-4E16-B20E-54C571E3CE64}">
      <dsp:nvSpPr>
        <dsp:cNvPr id="0" name=""/>
        <dsp:cNvSpPr/>
      </dsp:nvSpPr>
      <dsp:spPr>
        <a:xfrm rot="10800000">
          <a:off x="3987588" y="89991"/>
          <a:ext cx="3377880" cy="4686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221932" y="89991"/>
        <a:ext cx="2909191" cy="468689"/>
      </dsp:txXfrm>
    </dsp:sp>
    <dsp:sp modelId="{71EFD7D8-9ACA-492A-BCA3-D60FFD6CDA72}">
      <dsp:nvSpPr>
        <dsp:cNvPr id="0" name=""/>
        <dsp:cNvSpPr/>
      </dsp:nvSpPr>
      <dsp:spPr>
        <a:xfrm rot="10800000">
          <a:off x="7201428" y="89991"/>
          <a:ext cx="3123499" cy="4686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435772" y="89991"/>
        <a:ext cx="2654810" cy="468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fld id="{52317B92-7E92-419D-BB65-C354DD1F79D8}" type="datetimeFigureOut">
              <a:rPr lang="ar-KW" smtClean="0"/>
              <a:t>04/12/1447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fld id="{60BC05B4-2E23-4DEC-80BA-E551549A37F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6196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124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C7FA-3246-560E-95BF-0A76A331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096B7-85DC-FBAF-3960-77CFB1149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61004-DCE6-CDB4-9390-345840E43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8469E-B556-2433-D6A9-2808DAB01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10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1705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589D-E810-5D0E-6BB3-86A46669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4C75ED-C7E5-F398-107A-0619CEDE8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B7BD0C-A4E9-701D-A8EE-ED357BA80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606F6-1066-B7F8-0046-3A3814CD0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11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847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12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396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13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81160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15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1333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9822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8507" rtl="1">
              <a:defRPr/>
            </a:pPr>
            <a:endParaRPr lang="ar-KW" kern="0" dirty="0">
              <a:solidFill>
                <a:prstClr val="black"/>
              </a:solidFill>
              <a:latin typeface="Times New Roman" panose="02020603050405020304" pitchFamily="18" charset="0"/>
              <a:cs typeface="mohammad bold art 1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468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745E2-ADD1-88C4-6D48-1103150C6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B4F45-3D1A-FE3F-6D1F-67534E9E1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7F32B-BDE6-F800-87B5-F1900E265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5D0-2573-2493-2514-8FBDFD75D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C699-E9FE-4EC8-B7C7-791C6A13A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6151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6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574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7112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8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3209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C05B4-2E23-4DEC-80BA-E551549A37FA}" type="slidenum">
              <a:rPr lang="ar-KW" smtClean="0"/>
              <a:t>9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4488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BD4B-8722-0244-2E5C-992C5B9F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1B797-2AAE-D1EF-65CD-372D4025D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C93E0-DC3F-F64A-C50E-A583C711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8B476-6770-B715-0771-800372FC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73584-6A31-D1A3-A845-F6C082AF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9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549F-96A1-D1DF-FAF6-4D06892C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99C62-51A1-76ED-DDE4-FFA722609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9B9D-0C1B-7B35-6B33-78D3B055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1F1F7-DAB1-2C26-87D3-304A4B69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3607F-5552-1069-5BFE-044058C2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D2366-B157-D6B2-40C5-238FCDA32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9801-F759-3499-599D-0798B1F87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304FB-AD8D-A584-C84B-0C48B137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AD6E-4B0D-531B-2FD0-0E0E1EDB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954EB-0A86-9764-C506-EC5C15FB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633A-5749-00C1-675B-0B0C12DF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8AFE-1AAD-445C-5E68-C295446C5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3879B-181F-D906-1B19-9326F341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A9C8-FCCB-F209-AC38-042809E4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E04F-22F2-DA76-6F7E-2879B92F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5B09-A969-620D-E862-9DCBA6DE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42303-B72A-B8CA-309D-47C1EE0D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1FB1-C703-210C-4BFC-4A9564BF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10486-E004-D606-FF41-37E80E17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39EE-2B52-240A-A9A8-7401CF74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F982-7294-ABA9-3204-59864620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562D-5DFE-D4E6-A3BF-2FCDF0D8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CB622-C537-C899-68CD-4E8BEE88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0FBE0-4688-C5D7-6B1F-29E8579B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373CE-931D-606B-4687-2AB92D89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F3212-6354-AE93-1C3D-72F1F315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3FAF-21A3-6AB6-E949-F37E55FC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9C349-A03B-968F-C793-08EE6016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CF08-0150-7E9E-B65D-B8665D15F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EB945-D6D6-D0CA-43B9-C61111711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C1E26-B7D3-ACD6-DE9C-C7EAE5F39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34A3F-91D9-E2EA-7BDD-C759480C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BD07F-85C3-1B0A-6421-A9AC0F61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D0DAA-A95F-A586-F07A-77CD6021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B929-448B-6681-5673-BC3FBC67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5FACE-B4F7-2FDF-7126-ACA17ECC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1F76F-2EF8-7E5F-A5E3-266DABE9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F3F1D-CE91-B2A1-8618-81786764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175B0-ADC1-F831-31BA-240F3700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C8944-0926-CA22-DFEB-2F6528B6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0A79B-5E0A-0C2A-85D4-BC894BC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496F-9B1C-7AE9-D849-8353484B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A4D9-7477-A371-56D5-6C8A06750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F3924-3771-D188-4237-CAAB98CC5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2C2DA-F588-CAFC-E2BF-A48F1D64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92543-2BA5-363D-1524-6B29ACBC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35B07-FBDA-9E5B-CA65-040AA1F5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8353-BB80-A9C5-833C-885061FF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6B748-629B-B795-A528-F830B1AE6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FB31E-4C30-50AD-BC24-215C66D0B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5C3E5-DD36-BBFC-0207-5C8B23C9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4E24-FA93-682B-5E8A-BBCED84C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9A493-4E2C-5E7C-197F-FDBF40C7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2EE19-7973-F628-33AB-76D4967A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1FDB0-CD90-C462-ADD7-E9D34F3E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DB7CD-B531-C579-799D-B643D8071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C760E-D373-4F5A-903D-07C6B77C9FF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D66F9-7EB7-718A-F990-A2CF4E141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F93B-3329-DA63-7964-F886C246B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D4975-D9DB-458B-8863-3206EBA3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diagramDrawing" Target="../diagrams/drawing1.xml"/><Relationship Id="rId5" Type="http://schemas.openxmlformats.org/officeDocument/2006/relationships/image" Target="../media/image3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microsoft.com/office/2007/relationships/diagramDrawing" Target="../diagrams/drawing2.xml"/><Relationship Id="rId4" Type="http://schemas.openxmlformats.org/officeDocument/2006/relationships/image" Target="../media/image33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diagramData" Target="../diagrams/data3.xml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8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tall building with a light on top">
            <a:extLst>
              <a:ext uri="{FF2B5EF4-FFF2-40B4-BE49-F238E27FC236}">
                <a16:creationId xmlns:a16="http://schemas.microsoft.com/office/drawing/2014/main" id="{F4870B2C-1235-F835-B2B6-12E0CD1CD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744-0C77-7AFE-52B1-8B1FA1580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8299" y="1148354"/>
            <a:ext cx="5246806" cy="1979022"/>
          </a:xfrm>
        </p:spPr>
        <p:txBody>
          <a:bodyPr>
            <a:noAutofit/>
          </a:bodyPr>
          <a:lstStyle/>
          <a:p>
            <a:pPr rtl="1"/>
            <a:r>
              <a:rPr lang="ar-KW" sz="3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إطلاق المنظومة التشريعية لإدراج وتدول السندات والصكوك في البورصة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70DC3-4B38-D532-51CB-BE250967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18" y="3429000"/>
            <a:ext cx="4835434" cy="14891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ar-KW" dirty="0">
                <a:solidFill>
                  <a:srgbClr val="AF882D"/>
                </a:solidFill>
                <a:latin typeface="Segoe UI Semibold" panose="020B0702040204020203" pitchFamily="34" charset="0"/>
                <a:cs typeface="mohammad bold art 1" pitchFamily="2" charset="-78"/>
              </a:rPr>
              <a:t>الجمعية الاقتصادية الكويتية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ar-KW" sz="1700" dirty="0">
                <a:solidFill>
                  <a:srgbClr val="AF882D"/>
                </a:solidFill>
                <a:latin typeface="Segoe UI Semibold" panose="020B0702040204020203" pitchFamily="34" charset="0"/>
                <a:cs typeface="mohammad bold art 1" pitchFamily="2" charset="-78"/>
              </a:rPr>
              <a:t>20 مايو 2026</a:t>
            </a:r>
            <a:endParaRPr lang="en-US" sz="1700" dirty="0">
              <a:solidFill>
                <a:srgbClr val="AF882D"/>
              </a:solidFill>
              <a:latin typeface="Segoe UI Semibold" panose="020B0702040204020203" pitchFamily="34" charset="0"/>
              <a:cs typeface="mohammad bold art 1" pitchFamily="2" charset="-78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808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6D9D3-1F09-DDF1-E626-437D0BB3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32985BEF-3566-997E-A269-61D6536B4D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0"/>
            <a:ext cx="12203886" cy="6864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F71C81-DBCC-0A8C-94D4-2C947B88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43857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دورة حياة السندات والصكوك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6A52F9-562E-817D-66AA-00E3BF8A8075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pic>
        <p:nvPicPr>
          <p:cNvPr id="29" name="Image 1" descr="preencoded.png">
            <a:extLst>
              <a:ext uri="{FF2B5EF4-FFF2-40B4-BE49-F238E27FC236}">
                <a16:creationId xmlns:a16="http://schemas.microsoft.com/office/drawing/2014/main" id="{9C437C2B-7717-A53E-9B08-466052E42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776" y="1471328"/>
            <a:ext cx="171450" cy="228600"/>
          </a:xfrm>
          <a:prstGeom prst="rect">
            <a:avLst/>
          </a:prstGeom>
        </p:spPr>
      </p:pic>
      <p:sp>
        <p:nvSpPr>
          <p:cNvPr id="30" name="Text 3">
            <a:extLst>
              <a:ext uri="{FF2B5EF4-FFF2-40B4-BE49-F238E27FC236}">
                <a16:creationId xmlns:a16="http://schemas.microsoft.com/office/drawing/2014/main" id="{7F52AB9A-3149-BC89-B66F-D4690C303ADB}"/>
              </a:ext>
            </a:extLst>
          </p:cNvPr>
          <p:cNvSpPr/>
          <p:nvPr/>
        </p:nvSpPr>
        <p:spPr>
          <a:xfrm>
            <a:off x="8628681" y="1762799"/>
            <a:ext cx="2413639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البيانات المتعلقة بالمصدر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C30FB2B5-6D51-1EC7-1E8C-E6F7D51680EE}"/>
              </a:ext>
            </a:extLst>
          </p:cNvPr>
          <p:cNvSpPr/>
          <p:nvPr/>
        </p:nvSpPr>
        <p:spPr>
          <a:xfrm>
            <a:off x="7991441" y="2226708"/>
            <a:ext cx="3483597" cy="3136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الشكل القانوني والتأسيس</a:t>
            </a: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algn="r" rtl="1">
              <a:lnSpc>
                <a:spcPct val="112000"/>
              </a:lnSpc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حجم 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رأس المال المُصدَر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وال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مدفوع بالكامل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تقديم 3 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ميزانيات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مالية 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مدققة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 ومعتمدة</a:t>
            </a: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الملاك ونسبة الملكية (5% وما فوق)</a:t>
            </a: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تفاصيل مجلس الإدارة والحوكمة 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وصف الأنشطة والرئيسية وبيانات بالاستثمارات والعقود القائمة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  <a:p>
            <a:pPr algn="r" rtl="1">
              <a:lnSpc>
                <a:spcPct val="112000"/>
              </a:lnSpc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4" name="Text 5">
            <a:extLst>
              <a:ext uri="{FF2B5EF4-FFF2-40B4-BE49-F238E27FC236}">
                <a16:creationId xmlns:a16="http://schemas.microsoft.com/office/drawing/2014/main" id="{8BC2C2EA-29B8-EAC2-DF49-40C855BF56EE}"/>
              </a:ext>
            </a:extLst>
          </p:cNvPr>
          <p:cNvSpPr/>
          <p:nvPr/>
        </p:nvSpPr>
        <p:spPr>
          <a:xfrm>
            <a:off x="10409864" y="3404462"/>
            <a:ext cx="173124" cy="2412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6" name="Text 6">
            <a:extLst>
              <a:ext uri="{FF2B5EF4-FFF2-40B4-BE49-F238E27FC236}">
                <a16:creationId xmlns:a16="http://schemas.microsoft.com/office/drawing/2014/main" id="{5F3B5108-8C1E-A369-F00A-E86B400535D0}"/>
              </a:ext>
            </a:extLst>
          </p:cNvPr>
          <p:cNvSpPr/>
          <p:nvPr/>
        </p:nvSpPr>
        <p:spPr>
          <a:xfrm>
            <a:off x="8990261" y="3684491"/>
            <a:ext cx="2270764" cy="2412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8" name="Text 7">
            <a:extLst>
              <a:ext uri="{FF2B5EF4-FFF2-40B4-BE49-F238E27FC236}">
                <a16:creationId xmlns:a16="http://schemas.microsoft.com/office/drawing/2014/main" id="{3B8AF472-5A26-4922-B741-1BDB750A5863}"/>
              </a:ext>
            </a:extLst>
          </p:cNvPr>
          <p:cNvSpPr/>
          <p:nvPr/>
        </p:nvSpPr>
        <p:spPr>
          <a:xfrm>
            <a:off x="8990261" y="4144538"/>
            <a:ext cx="2270764" cy="2412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0331AFB7-F3F7-6923-D1B2-E3844893E73A}"/>
              </a:ext>
            </a:extLst>
          </p:cNvPr>
          <p:cNvSpPr/>
          <p:nvPr/>
        </p:nvSpPr>
        <p:spPr>
          <a:xfrm>
            <a:off x="8990261" y="4604584"/>
            <a:ext cx="2270764" cy="2412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42" name="Image 7" descr="preencoded.png">
            <a:extLst>
              <a:ext uri="{FF2B5EF4-FFF2-40B4-BE49-F238E27FC236}">
                <a16:creationId xmlns:a16="http://schemas.microsoft.com/office/drawing/2014/main" id="{5ECAF352-FCCC-E96E-D431-3E4D607ED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167" y="1499751"/>
            <a:ext cx="257175" cy="228600"/>
          </a:xfrm>
          <a:prstGeom prst="rect">
            <a:avLst/>
          </a:prstGeom>
        </p:spPr>
      </p:pic>
      <p:sp>
        <p:nvSpPr>
          <p:cNvPr id="43" name="Text 10">
            <a:extLst>
              <a:ext uri="{FF2B5EF4-FFF2-40B4-BE49-F238E27FC236}">
                <a16:creationId xmlns:a16="http://schemas.microsoft.com/office/drawing/2014/main" id="{8EF0F1EC-58D4-F438-2E20-2EA7206F4D5C}"/>
              </a:ext>
            </a:extLst>
          </p:cNvPr>
          <p:cNvSpPr/>
          <p:nvPr/>
        </p:nvSpPr>
        <p:spPr>
          <a:xfrm>
            <a:off x="4221329" y="1810424"/>
            <a:ext cx="3221320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تقديم طلب الإصدار</a:t>
            </a:r>
          </a:p>
        </p:txBody>
      </p:sp>
      <p:sp>
        <p:nvSpPr>
          <p:cNvPr id="45" name="Text 11">
            <a:extLst>
              <a:ext uri="{FF2B5EF4-FFF2-40B4-BE49-F238E27FC236}">
                <a16:creationId xmlns:a16="http://schemas.microsoft.com/office/drawing/2014/main" id="{2AAF6847-C49A-A311-770F-545CE03095BD}"/>
              </a:ext>
            </a:extLst>
          </p:cNvPr>
          <p:cNvSpPr/>
          <p:nvPr/>
        </p:nvSpPr>
        <p:spPr>
          <a:xfrm>
            <a:off x="4271195" y="2195825"/>
            <a:ext cx="3348595" cy="33779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وصف الأوراق المالية المزمع إصدارها أو طرحه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نوع الاكتتاب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(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عام أو خاص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)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 ومواعيد فتح وإغلاق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باب الاكتتاب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الأهداف الرئيسية والمبررات من الإصدار أو الطرح</a:t>
            </a: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تقدير الرسوم والتكاليف المرتبطة</a:t>
            </a: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تقرير التصنيف الائتماني</a:t>
            </a: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الشروط والأحكام الخاصة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لل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سندات أو الصك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وك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7" name="Text 12">
            <a:extLst>
              <a:ext uri="{FF2B5EF4-FFF2-40B4-BE49-F238E27FC236}">
                <a16:creationId xmlns:a16="http://schemas.microsoft.com/office/drawing/2014/main" id="{DFB11995-4C2A-AA4B-BAEB-B58D3CBF5F38}"/>
              </a:ext>
            </a:extLst>
          </p:cNvPr>
          <p:cNvSpPr/>
          <p:nvPr/>
        </p:nvSpPr>
        <p:spPr>
          <a:xfrm>
            <a:off x="4713005" y="3404462"/>
            <a:ext cx="2275508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9" name="Text 13">
            <a:extLst>
              <a:ext uri="{FF2B5EF4-FFF2-40B4-BE49-F238E27FC236}">
                <a16:creationId xmlns:a16="http://schemas.microsoft.com/office/drawing/2014/main" id="{D00AD065-719B-1884-8948-1458741538FC}"/>
              </a:ext>
            </a:extLst>
          </p:cNvPr>
          <p:cNvSpPr/>
          <p:nvPr/>
        </p:nvSpPr>
        <p:spPr>
          <a:xfrm>
            <a:off x="4713005" y="3864508"/>
            <a:ext cx="2275508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1" name="Text 14">
            <a:extLst>
              <a:ext uri="{FF2B5EF4-FFF2-40B4-BE49-F238E27FC236}">
                <a16:creationId xmlns:a16="http://schemas.microsoft.com/office/drawing/2014/main" id="{60217922-4C9C-8386-8A94-94C1307701A3}"/>
              </a:ext>
            </a:extLst>
          </p:cNvPr>
          <p:cNvSpPr/>
          <p:nvPr/>
        </p:nvSpPr>
        <p:spPr>
          <a:xfrm>
            <a:off x="5555303" y="4324555"/>
            <a:ext cx="65" cy="1637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3" name="Text 15">
            <a:extLst>
              <a:ext uri="{FF2B5EF4-FFF2-40B4-BE49-F238E27FC236}">
                <a16:creationId xmlns:a16="http://schemas.microsoft.com/office/drawing/2014/main" id="{CE402B32-79A8-0235-E823-A1F2852331E1}"/>
              </a:ext>
            </a:extLst>
          </p:cNvPr>
          <p:cNvSpPr/>
          <p:nvPr/>
        </p:nvSpPr>
        <p:spPr>
          <a:xfrm>
            <a:off x="5638711" y="4604584"/>
            <a:ext cx="64" cy="1637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5" name="Text 16">
            <a:extLst>
              <a:ext uri="{FF2B5EF4-FFF2-40B4-BE49-F238E27FC236}">
                <a16:creationId xmlns:a16="http://schemas.microsoft.com/office/drawing/2014/main" id="{047E19BB-F9E4-ECB6-73F1-B1B18E22BE59}"/>
              </a:ext>
            </a:extLst>
          </p:cNvPr>
          <p:cNvSpPr/>
          <p:nvPr/>
        </p:nvSpPr>
        <p:spPr>
          <a:xfrm>
            <a:off x="4713005" y="4884613"/>
            <a:ext cx="2275508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57" name="Image 14" descr="preencoded.png">
            <a:extLst>
              <a:ext uri="{FF2B5EF4-FFF2-40B4-BE49-F238E27FC236}">
                <a16:creationId xmlns:a16="http://schemas.microsoft.com/office/drawing/2014/main" id="{5A691E91-A5EF-8497-1AF2-A347CAB1F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206" y="1510387"/>
            <a:ext cx="257175" cy="228600"/>
          </a:xfrm>
          <a:prstGeom prst="rect">
            <a:avLst/>
          </a:prstGeom>
        </p:spPr>
      </p:pic>
      <p:sp>
        <p:nvSpPr>
          <p:cNvPr id="58" name="Text 18">
            <a:extLst>
              <a:ext uri="{FF2B5EF4-FFF2-40B4-BE49-F238E27FC236}">
                <a16:creationId xmlns:a16="http://schemas.microsoft.com/office/drawing/2014/main" id="{52BBFE09-A8B7-A3D7-378C-661FCE04CCBA}"/>
              </a:ext>
            </a:extLst>
          </p:cNvPr>
          <p:cNvSpPr/>
          <p:nvPr/>
        </p:nvSpPr>
        <p:spPr>
          <a:xfrm>
            <a:off x="1009230" y="1810424"/>
            <a:ext cx="2423154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المستندات المطلوبة</a:t>
            </a:r>
          </a:p>
        </p:txBody>
      </p:sp>
      <p:sp>
        <p:nvSpPr>
          <p:cNvPr id="60" name="Text 19">
            <a:extLst>
              <a:ext uri="{FF2B5EF4-FFF2-40B4-BE49-F238E27FC236}">
                <a16:creationId xmlns:a16="http://schemas.microsoft.com/office/drawing/2014/main" id="{D995E40F-060D-E7F2-68A6-84D534FFDACF}"/>
              </a:ext>
            </a:extLst>
          </p:cNvPr>
          <p:cNvSpPr/>
          <p:nvPr/>
        </p:nvSpPr>
        <p:spPr>
          <a:xfrm>
            <a:off x="314878" y="2174807"/>
            <a:ext cx="3606864" cy="3136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نموذج الطلب المعد لهذا الغرض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نسخة من الاتفاقيات وعقد التأسيس والنظام الأساسي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شهادة السجل التجاري أو ما يعادلها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البيانات المالية السنوية المدققة لآخر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3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 سنوات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محضر اجتماع مجلس الإدارة بالتوصية بالإصدار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موافقة البنك المركزي للوحدات الخاضعة لرقابته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رأي مكتب التدقيق الشرعي الخارجي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(للصكوك)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2" name="Text 20">
            <a:extLst>
              <a:ext uri="{FF2B5EF4-FFF2-40B4-BE49-F238E27FC236}">
                <a16:creationId xmlns:a16="http://schemas.microsoft.com/office/drawing/2014/main" id="{A6DFEC93-1009-481E-A78B-87E28B3B7B3E}"/>
              </a:ext>
            </a:extLst>
          </p:cNvPr>
          <p:cNvSpPr/>
          <p:nvPr/>
        </p:nvSpPr>
        <p:spPr>
          <a:xfrm>
            <a:off x="992844" y="3182126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4" name="Text 21">
            <a:extLst>
              <a:ext uri="{FF2B5EF4-FFF2-40B4-BE49-F238E27FC236}">
                <a16:creationId xmlns:a16="http://schemas.microsoft.com/office/drawing/2014/main" id="{57688204-2879-722B-DFAD-FB013ACC000D}"/>
              </a:ext>
            </a:extLst>
          </p:cNvPr>
          <p:cNvSpPr/>
          <p:nvPr/>
        </p:nvSpPr>
        <p:spPr>
          <a:xfrm>
            <a:off x="2002554" y="3642172"/>
            <a:ext cx="65" cy="1637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6" name="Text 22">
            <a:extLst>
              <a:ext uri="{FF2B5EF4-FFF2-40B4-BE49-F238E27FC236}">
                <a16:creationId xmlns:a16="http://schemas.microsoft.com/office/drawing/2014/main" id="{967B41D7-284B-4AC2-A004-F02739D8F747}"/>
              </a:ext>
            </a:extLst>
          </p:cNvPr>
          <p:cNvSpPr/>
          <p:nvPr/>
        </p:nvSpPr>
        <p:spPr>
          <a:xfrm>
            <a:off x="992844" y="3922202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8" name="Text 23">
            <a:extLst>
              <a:ext uri="{FF2B5EF4-FFF2-40B4-BE49-F238E27FC236}">
                <a16:creationId xmlns:a16="http://schemas.microsoft.com/office/drawing/2014/main" id="{25C24547-CFA7-E218-B206-EF1766A0A667}"/>
              </a:ext>
            </a:extLst>
          </p:cNvPr>
          <p:cNvSpPr/>
          <p:nvPr/>
        </p:nvSpPr>
        <p:spPr>
          <a:xfrm>
            <a:off x="992844" y="4382248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0" name="Text 24">
            <a:extLst>
              <a:ext uri="{FF2B5EF4-FFF2-40B4-BE49-F238E27FC236}">
                <a16:creationId xmlns:a16="http://schemas.microsoft.com/office/drawing/2014/main" id="{DB48D30B-8357-1F88-1592-1E80A86E605D}"/>
              </a:ext>
            </a:extLst>
          </p:cNvPr>
          <p:cNvSpPr/>
          <p:nvPr/>
        </p:nvSpPr>
        <p:spPr>
          <a:xfrm>
            <a:off x="992844" y="4842294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4" name="Shape 2">
            <a:extLst>
              <a:ext uri="{FF2B5EF4-FFF2-40B4-BE49-F238E27FC236}">
                <a16:creationId xmlns:a16="http://schemas.microsoft.com/office/drawing/2014/main" id="{58BA4112-C99B-A119-7749-DB0C6B855706}"/>
              </a:ext>
            </a:extLst>
          </p:cNvPr>
          <p:cNvSpPr/>
          <p:nvPr/>
        </p:nvSpPr>
        <p:spPr>
          <a:xfrm>
            <a:off x="278592" y="1416964"/>
            <a:ext cx="3728724" cy="4106227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5" name="Shape 2">
            <a:extLst>
              <a:ext uri="{FF2B5EF4-FFF2-40B4-BE49-F238E27FC236}">
                <a16:creationId xmlns:a16="http://schemas.microsoft.com/office/drawing/2014/main" id="{D9716D8C-F4D7-9064-E051-4FF1A1B3E222}"/>
              </a:ext>
            </a:extLst>
          </p:cNvPr>
          <p:cNvSpPr/>
          <p:nvPr/>
        </p:nvSpPr>
        <p:spPr>
          <a:xfrm>
            <a:off x="4222276" y="1432382"/>
            <a:ext cx="3556245" cy="4111577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7" name="Shape 2">
            <a:extLst>
              <a:ext uri="{FF2B5EF4-FFF2-40B4-BE49-F238E27FC236}">
                <a16:creationId xmlns:a16="http://schemas.microsoft.com/office/drawing/2014/main" id="{7E7B4A7E-23F8-5028-A91F-F63CAF216A50}"/>
              </a:ext>
            </a:extLst>
          </p:cNvPr>
          <p:cNvSpPr/>
          <p:nvPr/>
        </p:nvSpPr>
        <p:spPr>
          <a:xfrm>
            <a:off x="7992189" y="1405621"/>
            <a:ext cx="3556245" cy="4117065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5538D5-1D56-776C-B00B-452D238D6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18599"/>
              </p:ext>
            </p:extLst>
          </p:nvPr>
        </p:nvGraphicFramePr>
        <p:xfrm>
          <a:off x="702527" y="740946"/>
          <a:ext cx="10561217" cy="6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 1">
            <a:extLst>
              <a:ext uri="{FF2B5EF4-FFF2-40B4-BE49-F238E27FC236}">
                <a16:creationId xmlns:a16="http://schemas.microsoft.com/office/drawing/2014/main" id="{670DB4CE-140F-5056-F7C1-1E1837138A70}"/>
              </a:ext>
            </a:extLst>
          </p:cNvPr>
          <p:cNvSpPr/>
          <p:nvPr/>
        </p:nvSpPr>
        <p:spPr>
          <a:xfrm>
            <a:off x="8250381" y="948804"/>
            <a:ext cx="2516837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1.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الإصدار والطرح</a:t>
            </a:r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EFE99245-CDA6-311E-FA80-ABDF9A720FF9}"/>
              </a:ext>
            </a:extLst>
          </p:cNvPr>
          <p:cNvSpPr/>
          <p:nvPr/>
        </p:nvSpPr>
        <p:spPr>
          <a:xfrm>
            <a:off x="1013119" y="825052"/>
            <a:ext cx="3461899" cy="492443"/>
          </a:xfrm>
          <a:prstGeom prst="rect">
            <a:avLst/>
          </a:prstGeom>
          <a:solidFill>
            <a:srgbClr val="D1D6DC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A02C4874-DB66-AD25-18D0-551949A926D5}"/>
              </a:ext>
            </a:extLst>
          </p:cNvPr>
          <p:cNvSpPr/>
          <p:nvPr/>
        </p:nvSpPr>
        <p:spPr>
          <a:xfrm>
            <a:off x="4987636" y="933895"/>
            <a:ext cx="2966048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2. مرحلة الإدراج والالتزامات المستمرة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32DBBB35-4DC4-B9AF-7879-42C31BCFBC19}"/>
              </a:ext>
            </a:extLst>
          </p:cNvPr>
          <p:cNvSpPr/>
          <p:nvPr/>
        </p:nvSpPr>
        <p:spPr>
          <a:xfrm>
            <a:off x="1463658" y="942874"/>
            <a:ext cx="238991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3.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</a:t>
            </a:r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التداول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587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74031-D07B-9C90-C550-6DE9A0582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7B01B725-D18A-B0F3-0EF8-61A452EBCC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92"/>
            <a:ext cx="12203886" cy="6864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E3BDA-2677-4E9A-EFB1-299FD106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43857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دورة حياة السندات والصكوك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4C7118-0421-9F41-382A-BE47FB40878E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34" name="Text 5">
            <a:extLst>
              <a:ext uri="{FF2B5EF4-FFF2-40B4-BE49-F238E27FC236}">
                <a16:creationId xmlns:a16="http://schemas.microsoft.com/office/drawing/2014/main" id="{0F24CCB8-D360-E199-BF74-FF9B5FD9ED5A}"/>
              </a:ext>
            </a:extLst>
          </p:cNvPr>
          <p:cNvSpPr/>
          <p:nvPr/>
        </p:nvSpPr>
        <p:spPr>
          <a:xfrm>
            <a:off x="10228436" y="2572978"/>
            <a:ext cx="173124" cy="24128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6" name="Text 6">
            <a:extLst>
              <a:ext uri="{FF2B5EF4-FFF2-40B4-BE49-F238E27FC236}">
                <a16:creationId xmlns:a16="http://schemas.microsoft.com/office/drawing/2014/main" id="{4B20EFE1-A432-F499-1AE0-E79BE9456B98}"/>
              </a:ext>
            </a:extLst>
          </p:cNvPr>
          <p:cNvSpPr/>
          <p:nvPr/>
        </p:nvSpPr>
        <p:spPr>
          <a:xfrm>
            <a:off x="8808833" y="2853007"/>
            <a:ext cx="2270764" cy="2412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8" name="Text 7">
            <a:extLst>
              <a:ext uri="{FF2B5EF4-FFF2-40B4-BE49-F238E27FC236}">
                <a16:creationId xmlns:a16="http://schemas.microsoft.com/office/drawing/2014/main" id="{DAF383D5-96B1-55C9-C43D-6886FCE7009B}"/>
              </a:ext>
            </a:extLst>
          </p:cNvPr>
          <p:cNvSpPr/>
          <p:nvPr/>
        </p:nvSpPr>
        <p:spPr>
          <a:xfrm>
            <a:off x="8808833" y="3313054"/>
            <a:ext cx="2270764" cy="2412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19FCA0E7-C84F-CEE8-CCBF-4B408F61A3A4}"/>
              </a:ext>
            </a:extLst>
          </p:cNvPr>
          <p:cNvSpPr/>
          <p:nvPr/>
        </p:nvSpPr>
        <p:spPr>
          <a:xfrm>
            <a:off x="8808833" y="3773100"/>
            <a:ext cx="2270764" cy="2412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7" name="Text 12">
            <a:extLst>
              <a:ext uri="{FF2B5EF4-FFF2-40B4-BE49-F238E27FC236}">
                <a16:creationId xmlns:a16="http://schemas.microsoft.com/office/drawing/2014/main" id="{308CBDF1-1E55-0147-EAB9-3F80CB15AEC7}"/>
              </a:ext>
            </a:extLst>
          </p:cNvPr>
          <p:cNvSpPr/>
          <p:nvPr/>
        </p:nvSpPr>
        <p:spPr>
          <a:xfrm>
            <a:off x="4531577" y="2572978"/>
            <a:ext cx="2275508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9" name="Text 13">
            <a:extLst>
              <a:ext uri="{FF2B5EF4-FFF2-40B4-BE49-F238E27FC236}">
                <a16:creationId xmlns:a16="http://schemas.microsoft.com/office/drawing/2014/main" id="{C4E1AA48-3C31-1E9A-191E-F89B643759F9}"/>
              </a:ext>
            </a:extLst>
          </p:cNvPr>
          <p:cNvSpPr/>
          <p:nvPr/>
        </p:nvSpPr>
        <p:spPr>
          <a:xfrm>
            <a:off x="4531577" y="3033024"/>
            <a:ext cx="2275508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1" name="Text 14">
            <a:extLst>
              <a:ext uri="{FF2B5EF4-FFF2-40B4-BE49-F238E27FC236}">
                <a16:creationId xmlns:a16="http://schemas.microsoft.com/office/drawing/2014/main" id="{36917D2E-6F31-E1BA-2293-E6525A9C7EB2}"/>
              </a:ext>
            </a:extLst>
          </p:cNvPr>
          <p:cNvSpPr/>
          <p:nvPr/>
        </p:nvSpPr>
        <p:spPr>
          <a:xfrm>
            <a:off x="5373875" y="3493071"/>
            <a:ext cx="65" cy="1637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3" name="Text 15">
            <a:extLst>
              <a:ext uri="{FF2B5EF4-FFF2-40B4-BE49-F238E27FC236}">
                <a16:creationId xmlns:a16="http://schemas.microsoft.com/office/drawing/2014/main" id="{BED58929-4CC1-8FC9-A6BF-A121B564AA46}"/>
              </a:ext>
            </a:extLst>
          </p:cNvPr>
          <p:cNvSpPr/>
          <p:nvPr/>
        </p:nvSpPr>
        <p:spPr>
          <a:xfrm>
            <a:off x="5457283" y="3773100"/>
            <a:ext cx="64" cy="1637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5" name="Text 16">
            <a:extLst>
              <a:ext uri="{FF2B5EF4-FFF2-40B4-BE49-F238E27FC236}">
                <a16:creationId xmlns:a16="http://schemas.microsoft.com/office/drawing/2014/main" id="{A4CF1AA9-1595-1BE5-75E5-6A9163A362A3}"/>
              </a:ext>
            </a:extLst>
          </p:cNvPr>
          <p:cNvSpPr/>
          <p:nvPr/>
        </p:nvSpPr>
        <p:spPr>
          <a:xfrm>
            <a:off x="4531577" y="4053129"/>
            <a:ext cx="2275508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2" name="Text 20">
            <a:extLst>
              <a:ext uri="{FF2B5EF4-FFF2-40B4-BE49-F238E27FC236}">
                <a16:creationId xmlns:a16="http://schemas.microsoft.com/office/drawing/2014/main" id="{C6CD0EAD-ACEB-3204-C845-D9C636BC77E9}"/>
              </a:ext>
            </a:extLst>
          </p:cNvPr>
          <p:cNvSpPr/>
          <p:nvPr/>
        </p:nvSpPr>
        <p:spPr>
          <a:xfrm>
            <a:off x="811416" y="2350642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4" name="Text 21">
            <a:extLst>
              <a:ext uri="{FF2B5EF4-FFF2-40B4-BE49-F238E27FC236}">
                <a16:creationId xmlns:a16="http://schemas.microsoft.com/office/drawing/2014/main" id="{DE4B921B-F5A3-5FB1-4817-0B7F25E4E5B7}"/>
              </a:ext>
            </a:extLst>
          </p:cNvPr>
          <p:cNvSpPr/>
          <p:nvPr/>
        </p:nvSpPr>
        <p:spPr>
          <a:xfrm>
            <a:off x="1821126" y="2810688"/>
            <a:ext cx="65" cy="1637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6" name="Text 22">
            <a:extLst>
              <a:ext uri="{FF2B5EF4-FFF2-40B4-BE49-F238E27FC236}">
                <a16:creationId xmlns:a16="http://schemas.microsoft.com/office/drawing/2014/main" id="{88B9150A-57BF-D279-897D-A718BEBFC043}"/>
              </a:ext>
            </a:extLst>
          </p:cNvPr>
          <p:cNvSpPr/>
          <p:nvPr/>
        </p:nvSpPr>
        <p:spPr>
          <a:xfrm>
            <a:off x="811416" y="3090718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8" name="Text 23">
            <a:extLst>
              <a:ext uri="{FF2B5EF4-FFF2-40B4-BE49-F238E27FC236}">
                <a16:creationId xmlns:a16="http://schemas.microsoft.com/office/drawing/2014/main" id="{685D3AC6-72AC-A5D5-630E-C1EC0CF42F9C}"/>
              </a:ext>
            </a:extLst>
          </p:cNvPr>
          <p:cNvSpPr/>
          <p:nvPr/>
        </p:nvSpPr>
        <p:spPr>
          <a:xfrm>
            <a:off x="811416" y="3550764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0" name="Text 24">
            <a:extLst>
              <a:ext uri="{FF2B5EF4-FFF2-40B4-BE49-F238E27FC236}">
                <a16:creationId xmlns:a16="http://schemas.microsoft.com/office/drawing/2014/main" id="{DB1E945F-3BC4-2DD5-B737-A54D783D3C77}"/>
              </a:ext>
            </a:extLst>
          </p:cNvPr>
          <p:cNvSpPr/>
          <p:nvPr/>
        </p:nvSpPr>
        <p:spPr>
          <a:xfrm>
            <a:off x="811416" y="4010810"/>
            <a:ext cx="2280279" cy="163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95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914D88AC-BD8F-7BDA-2FCE-9CC9E0759A33}"/>
              </a:ext>
            </a:extLst>
          </p:cNvPr>
          <p:cNvSpPr/>
          <p:nvPr/>
        </p:nvSpPr>
        <p:spPr>
          <a:xfrm>
            <a:off x="521099" y="1983929"/>
            <a:ext cx="10515600" cy="2785442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A9991A3F-9F47-83D2-5572-F71588203A6F}"/>
              </a:ext>
            </a:extLst>
          </p:cNvPr>
          <p:cNvSpPr/>
          <p:nvPr/>
        </p:nvSpPr>
        <p:spPr>
          <a:xfrm>
            <a:off x="9111124" y="1963885"/>
            <a:ext cx="1941314" cy="398599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7F186FD6-7FA1-8FD3-783B-50817BD337B6}"/>
              </a:ext>
            </a:extLst>
          </p:cNvPr>
          <p:cNvSpPr/>
          <p:nvPr/>
        </p:nvSpPr>
        <p:spPr>
          <a:xfrm>
            <a:off x="9134638" y="1938209"/>
            <a:ext cx="1941314" cy="447495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en-US" sz="14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الشرط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23408E9A-A228-5306-4836-7666B46A37AB}"/>
              </a:ext>
            </a:extLst>
          </p:cNvPr>
          <p:cNvSpPr/>
          <p:nvPr/>
        </p:nvSpPr>
        <p:spPr>
          <a:xfrm>
            <a:off x="519269" y="1994583"/>
            <a:ext cx="8589954" cy="320210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0F615526-5099-8DCD-D75F-B9F68496136C}"/>
              </a:ext>
            </a:extLst>
          </p:cNvPr>
          <p:cNvSpPr/>
          <p:nvPr/>
        </p:nvSpPr>
        <p:spPr>
          <a:xfrm>
            <a:off x="1590912" y="1938925"/>
            <a:ext cx="5823942" cy="447495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en-US" sz="14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التفاصيل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68F24503-2E4E-C458-E992-CBA5DFDD5713}"/>
              </a:ext>
            </a:extLst>
          </p:cNvPr>
          <p:cNvSpPr/>
          <p:nvPr/>
        </p:nvSpPr>
        <p:spPr>
          <a:xfrm>
            <a:off x="9113026" y="2328289"/>
            <a:ext cx="1941314" cy="413708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9843AB49-C2AD-3825-C594-EB13F7A83880}"/>
              </a:ext>
            </a:extLst>
          </p:cNvPr>
          <p:cNvSpPr/>
          <p:nvPr/>
        </p:nvSpPr>
        <p:spPr>
          <a:xfrm>
            <a:off x="9138283" y="2372119"/>
            <a:ext cx="1941314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الهيكل القانوني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C96B38D8-6EAF-5583-EB73-845412454FD9}"/>
              </a:ext>
            </a:extLst>
          </p:cNvPr>
          <p:cNvSpPr/>
          <p:nvPr/>
        </p:nvSpPr>
        <p:spPr>
          <a:xfrm>
            <a:off x="547740" y="2381292"/>
            <a:ext cx="8561880" cy="407547"/>
          </a:xfrm>
          <a:prstGeom prst="rect">
            <a:avLst/>
          </a:prstGeom>
          <a:noFill/>
          <a:ln w="3175">
            <a:noFill/>
          </a:ln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أن يكون مؤسساً وفقاً للأحكام الواردة في قانون البلد الذي أسس فيه بما يتفق مع عقد الشركة.</a:t>
            </a: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EBB7B726-F55B-43E3-96D8-48AA6998CC68}"/>
              </a:ext>
            </a:extLst>
          </p:cNvPr>
          <p:cNvSpPr/>
          <p:nvPr/>
        </p:nvSpPr>
        <p:spPr>
          <a:xfrm>
            <a:off x="9113026" y="2751041"/>
            <a:ext cx="1941314" cy="416434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B5DDE79F-91A8-C5D3-FA75-39BB4E68B49C}"/>
              </a:ext>
            </a:extLst>
          </p:cNvPr>
          <p:cNvSpPr/>
          <p:nvPr/>
        </p:nvSpPr>
        <p:spPr>
          <a:xfrm>
            <a:off x="9109381" y="2778918"/>
            <a:ext cx="1941314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رأس المال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615C1F8B-7EFC-5CC7-88C2-20C369A842EB}"/>
              </a:ext>
            </a:extLst>
          </p:cNvPr>
          <p:cNvSpPr/>
          <p:nvPr/>
        </p:nvSpPr>
        <p:spPr>
          <a:xfrm>
            <a:off x="524928" y="2740363"/>
            <a:ext cx="8589954" cy="413062"/>
          </a:xfrm>
          <a:prstGeom prst="rect">
            <a:avLst/>
          </a:prstGeom>
          <a:noFill/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أن يكون رأس مال المصدر مدفوعاً بالكامل.</a:t>
            </a: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9307FE37-6830-529F-3032-FE489EBE1F91}"/>
              </a:ext>
            </a:extLst>
          </p:cNvPr>
          <p:cNvSpPr/>
          <p:nvPr/>
        </p:nvSpPr>
        <p:spPr>
          <a:xfrm>
            <a:off x="9113026" y="3149775"/>
            <a:ext cx="1941314" cy="533984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D5953128-9773-245D-00DA-A5D3B6B2C7C9}"/>
              </a:ext>
            </a:extLst>
          </p:cNvPr>
          <p:cNvSpPr/>
          <p:nvPr/>
        </p:nvSpPr>
        <p:spPr>
          <a:xfrm>
            <a:off x="9126933" y="3215933"/>
            <a:ext cx="1941314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المدة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221BEBE2-CC2B-F0B1-DC7B-E99C73E69E79}"/>
              </a:ext>
            </a:extLst>
          </p:cNvPr>
          <p:cNvSpPr/>
          <p:nvPr/>
        </p:nvSpPr>
        <p:spPr>
          <a:xfrm>
            <a:off x="566367" y="3206954"/>
            <a:ext cx="8565135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أن يكون قد انقضت 3 سنوات مالية على تأسيس الملتزم، أو صدرت عنه 3 ميزانيات مدققة ومعتمدة.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846E15BC-4870-5B06-7F3B-59E8AB4BFF99}"/>
              </a:ext>
            </a:extLst>
          </p:cNvPr>
          <p:cNvSpPr/>
          <p:nvPr/>
        </p:nvSpPr>
        <p:spPr>
          <a:xfrm>
            <a:off x="9111124" y="3683758"/>
            <a:ext cx="1941314" cy="358611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95BC41CB-1742-CC0A-4BF2-489C4E77840C}"/>
              </a:ext>
            </a:extLst>
          </p:cNvPr>
          <p:cNvSpPr/>
          <p:nvPr/>
        </p:nvSpPr>
        <p:spPr>
          <a:xfrm>
            <a:off x="9134638" y="3655306"/>
            <a:ext cx="1941314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الاستمرارية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F08DD90E-C5A9-CFA3-BB42-3F6C51EC7084}"/>
              </a:ext>
            </a:extLst>
          </p:cNvPr>
          <p:cNvSpPr/>
          <p:nvPr/>
        </p:nvSpPr>
        <p:spPr>
          <a:xfrm>
            <a:off x="597781" y="3638743"/>
            <a:ext cx="8493698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أن يكون الملتزم مستمر في ممارسة أغراضه الرئيسية وذلك خلال آخر 3 سنوات مالية على الأقل.</a:t>
            </a:r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3983B0EF-1984-250D-52D2-05E2E1F9266E}"/>
              </a:ext>
            </a:extLst>
          </p:cNvPr>
          <p:cNvSpPr/>
          <p:nvPr/>
        </p:nvSpPr>
        <p:spPr>
          <a:xfrm>
            <a:off x="9105769" y="4051840"/>
            <a:ext cx="1941314" cy="358611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82D57328-D6D9-40F6-E43B-90298A4CCE1B}"/>
              </a:ext>
            </a:extLst>
          </p:cNvPr>
          <p:cNvSpPr/>
          <p:nvPr/>
        </p:nvSpPr>
        <p:spPr>
          <a:xfrm>
            <a:off x="9134638" y="4006659"/>
            <a:ext cx="1941314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موافقة على الإدراج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5" name="Text 21">
            <a:extLst>
              <a:ext uri="{FF2B5EF4-FFF2-40B4-BE49-F238E27FC236}">
                <a16:creationId xmlns:a16="http://schemas.microsoft.com/office/drawing/2014/main" id="{92A9A83A-2F29-1EB2-A6F6-34BA601A16D9}"/>
              </a:ext>
            </a:extLst>
          </p:cNvPr>
          <p:cNvSpPr/>
          <p:nvPr/>
        </p:nvSpPr>
        <p:spPr>
          <a:xfrm>
            <a:off x="607306" y="3997354"/>
            <a:ext cx="8493698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الحصول على موافقة الهيئة وغيرها من الجهات الرقابية الأخرى المختصة على إصدار السندات أو الصكوك المطلوب إدراجها.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5EFE14F0-3403-2F0B-7EA1-45B3AE3F9665}"/>
              </a:ext>
            </a:extLst>
          </p:cNvPr>
          <p:cNvSpPr/>
          <p:nvPr/>
        </p:nvSpPr>
        <p:spPr>
          <a:xfrm>
            <a:off x="5810362" y="4941295"/>
            <a:ext cx="5264038" cy="735342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0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1" name="Text 26">
            <a:extLst>
              <a:ext uri="{FF2B5EF4-FFF2-40B4-BE49-F238E27FC236}">
                <a16:creationId xmlns:a16="http://schemas.microsoft.com/office/drawing/2014/main" id="{CFC3F977-EDE2-C2A1-CA46-15DA2C63C8A1}"/>
              </a:ext>
            </a:extLst>
          </p:cNvPr>
          <p:cNvSpPr/>
          <p:nvPr/>
        </p:nvSpPr>
        <p:spPr>
          <a:xfrm>
            <a:off x="10152815" y="5373655"/>
            <a:ext cx="705322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0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إعفاءات خاصة</a:t>
            </a:r>
            <a:endParaRPr lang="en-US" sz="10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32" name="Image 2" descr="preencoded.png">
            <a:extLst>
              <a:ext uri="{FF2B5EF4-FFF2-40B4-BE49-F238E27FC236}">
                <a16:creationId xmlns:a16="http://schemas.microsoft.com/office/drawing/2014/main" id="{863AFC8A-5683-14F3-7824-039842880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192" y="5154130"/>
            <a:ext cx="85725" cy="85725"/>
          </a:xfrm>
          <a:prstGeom prst="rect">
            <a:avLst/>
          </a:prstGeom>
        </p:spPr>
      </p:pic>
      <p:sp>
        <p:nvSpPr>
          <p:cNvPr id="33" name="Text 27">
            <a:extLst>
              <a:ext uri="{FF2B5EF4-FFF2-40B4-BE49-F238E27FC236}">
                <a16:creationId xmlns:a16="http://schemas.microsoft.com/office/drawing/2014/main" id="{D9404D30-0940-BB7F-438F-F5C7CE7AB0BA}"/>
              </a:ext>
            </a:extLst>
          </p:cNvPr>
          <p:cNvSpPr/>
          <p:nvPr/>
        </p:nvSpPr>
        <p:spPr>
          <a:xfrm>
            <a:off x="5812495" y="5126655"/>
            <a:ext cx="405826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buNone/>
            </a:pPr>
            <a:r>
              <a:rPr lang="en-US" sz="1000" dirty="0">
                <a:solidFill>
                  <a:srgbClr val="AF882D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يُعفى المُصدر أو الملتزم من بعض الشروط إذا كان شركة كويتية مدرجة في البورصة</a:t>
            </a:r>
            <a:r>
              <a:rPr lang="ar-KW" sz="1000" dirty="0">
                <a:solidFill>
                  <a:srgbClr val="AF882D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0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35" name="Image 3" descr="preencoded.png">
            <a:extLst>
              <a:ext uri="{FF2B5EF4-FFF2-40B4-BE49-F238E27FC236}">
                <a16:creationId xmlns:a16="http://schemas.microsoft.com/office/drawing/2014/main" id="{FE60898F-6094-F44E-7335-5CAAAD985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678" y="5470496"/>
            <a:ext cx="85725" cy="85725"/>
          </a:xfrm>
          <a:prstGeom prst="rect">
            <a:avLst/>
          </a:prstGeom>
        </p:spPr>
      </p:pic>
      <p:sp>
        <p:nvSpPr>
          <p:cNvPr id="37" name="Text 28">
            <a:extLst>
              <a:ext uri="{FF2B5EF4-FFF2-40B4-BE49-F238E27FC236}">
                <a16:creationId xmlns:a16="http://schemas.microsoft.com/office/drawing/2014/main" id="{C90BD1E0-F804-A3DF-32C3-A082DFB3A40F}"/>
              </a:ext>
            </a:extLst>
          </p:cNvPr>
          <p:cNvSpPr/>
          <p:nvPr/>
        </p:nvSpPr>
        <p:spPr>
          <a:xfrm>
            <a:off x="5935815" y="5463883"/>
            <a:ext cx="3918347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buNone/>
            </a:pPr>
            <a:r>
              <a:rPr lang="en-US" sz="1000" dirty="0">
                <a:solidFill>
                  <a:srgbClr val="AF882D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كما يجوز إعفاء بعض الشروط في حالات الإصدار بضمان حكومة دولة الكويت</a:t>
            </a:r>
            <a:r>
              <a:rPr lang="ar-KW" sz="1000" dirty="0">
                <a:solidFill>
                  <a:srgbClr val="AF882D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0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67BA028-8C73-0C04-2461-BCE725654F2A}"/>
              </a:ext>
            </a:extLst>
          </p:cNvPr>
          <p:cNvSpPr/>
          <p:nvPr/>
        </p:nvSpPr>
        <p:spPr>
          <a:xfrm>
            <a:off x="654931" y="1522087"/>
            <a:ext cx="10330028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شروط </a:t>
            </a:r>
            <a:r>
              <a:rPr lang="ar-KW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هيئة أسواق المال للإ</a:t>
            </a: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دراج في بورصة الكويت</a:t>
            </a:r>
          </a:p>
        </p:txBody>
      </p:sp>
      <p:sp>
        <p:nvSpPr>
          <p:cNvPr id="43" name="Shape 25">
            <a:extLst>
              <a:ext uri="{FF2B5EF4-FFF2-40B4-BE49-F238E27FC236}">
                <a16:creationId xmlns:a16="http://schemas.microsoft.com/office/drawing/2014/main" id="{2ABFF57E-A40B-78F7-7A1E-05036FEEF3F7}"/>
              </a:ext>
            </a:extLst>
          </p:cNvPr>
          <p:cNvSpPr/>
          <p:nvPr/>
        </p:nvSpPr>
        <p:spPr>
          <a:xfrm>
            <a:off x="527114" y="3148497"/>
            <a:ext cx="8589954" cy="535108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4" name="Shape 25">
            <a:extLst>
              <a:ext uri="{FF2B5EF4-FFF2-40B4-BE49-F238E27FC236}">
                <a16:creationId xmlns:a16="http://schemas.microsoft.com/office/drawing/2014/main" id="{265EC731-57C9-F222-FC57-E476E84463CE}"/>
              </a:ext>
            </a:extLst>
          </p:cNvPr>
          <p:cNvSpPr/>
          <p:nvPr/>
        </p:nvSpPr>
        <p:spPr>
          <a:xfrm>
            <a:off x="521250" y="3676491"/>
            <a:ext cx="8589954" cy="379616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5" name="Shape 25">
            <a:extLst>
              <a:ext uri="{FF2B5EF4-FFF2-40B4-BE49-F238E27FC236}">
                <a16:creationId xmlns:a16="http://schemas.microsoft.com/office/drawing/2014/main" id="{22066698-13E6-0C24-7A26-C595FA79F08C}"/>
              </a:ext>
            </a:extLst>
          </p:cNvPr>
          <p:cNvSpPr/>
          <p:nvPr/>
        </p:nvSpPr>
        <p:spPr>
          <a:xfrm>
            <a:off x="513378" y="4060691"/>
            <a:ext cx="8589954" cy="339018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58082AC9-B0DD-915D-34D7-AEBAAAA4B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62924"/>
              </p:ext>
            </p:extLst>
          </p:nvPr>
        </p:nvGraphicFramePr>
        <p:xfrm>
          <a:off x="702527" y="740946"/>
          <a:ext cx="10561217" cy="6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2" name="Text 1">
            <a:extLst>
              <a:ext uri="{FF2B5EF4-FFF2-40B4-BE49-F238E27FC236}">
                <a16:creationId xmlns:a16="http://schemas.microsoft.com/office/drawing/2014/main" id="{EE42B63C-BF62-5ADE-59B5-A67C4463B289}"/>
              </a:ext>
            </a:extLst>
          </p:cNvPr>
          <p:cNvSpPr/>
          <p:nvPr/>
        </p:nvSpPr>
        <p:spPr>
          <a:xfrm>
            <a:off x="4987636" y="933895"/>
            <a:ext cx="2966048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2. مرحلة الإدراج والالتزامات المستمرة</a:t>
            </a:r>
          </a:p>
        </p:txBody>
      </p:sp>
      <p:sp>
        <p:nvSpPr>
          <p:cNvPr id="54" name="Text 1">
            <a:extLst>
              <a:ext uri="{FF2B5EF4-FFF2-40B4-BE49-F238E27FC236}">
                <a16:creationId xmlns:a16="http://schemas.microsoft.com/office/drawing/2014/main" id="{1EA569A7-10CD-5EE7-6834-BD4631D54341}"/>
              </a:ext>
            </a:extLst>
          </p:cNvPr>
          <p:cNvSpPr/>
          <p:nvPr/>
        </p:nvSpPr>
        <p:spPr>
          <a:xfrm>
            <a:off x="1013119" y="825052"/>
            <a:ext cx="3461899" cy="492443"/>
          </a:xfrm>
          <a:prstGeom prst="rect">
            <a:avLst/>
          </a:prstGeom>
          <a:solidFill>
            <a:srgbClr val="D1D6DC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56" name="Text 1">
            <a:extLst>
              <a:ext uri="{FF2B5EF4-FFF2-40B4-BE49-F238E27FC236}">
                <a16:creationId xmlns:a16="http://schemas.microsoft.com/office/drawing/2014/main" id="{FB5DDADD-0C4C-7B7A-61D4-1C2C4CF647DF}"/>
              </a:ext>
            </a:extLst>
          </p:cNvPr>
          <p:cNvSpPr/>
          <p:nvPr/>
        </p:nvSpPr>
        <p:spPr>
          <a:xfrm>
            <a:off x="8250381" y="948804"/>
            <a:ext cx="2516837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1.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الإصدار والطرح</a:t>
            </a:r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57" name="Text 1">
            <a:extLst>
              <a:ext uri="{FF2B5EF4-FFF2-40B4-BE49-F238E27FC236}">
                <a16:creationId xmlns:a16="http://schemas.microsoft.com/office/drawing/2014/main" id="{E8347388-3C0C-7A04-A6F1-2D48C0CBC3CD}"/>
              </a:ext>
            </a:extLst>
          </p:cNvPr>
          <p:cNvSpPr/>
          <p:nvPr/>
        </p:nvSpPr>
        <p:spPr>
          <a:xfrm>
            <a:off x="1463658" y="942874"/>
            <a:ext cx="238991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3.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</a:t>
            </a:r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التداول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11" name="Shape 25">
            <a:extLst>
              <a:ext uri="{FF2B5EF4-FFF2-40B4-BE49-F238E27FC236}">
                <a16:creationId xmlns:a16="http://schemas.microsoft.com/office/drawing/2014/main" id="{3E5F2CBB-25E3-0D8D-DD52-7F0D849F417D}"/>
              </a:ext>
            </a:extLst>
          </p:cNvPr>
          <p:cNvSpPr/>
          <p:nvPr/>
        </p:nvSpPr>
        <p:spPr>
          <a:xfrm>
            <a:off x="513378" y="4395407"/>
            <a:ext cx="8589954" cy="373963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1" name="Shape 19">
            <a:extLst>
              <a:ext uri="{FF2B5EF4-FFF2-40B4-BE49-F238E27FC236}">
                <a16:creationId xmlns:a16="http://schemas.microsoft.com/office/drawing/2014/main" id="{32F6F6E1-8F86-772D-4A80-243B70DB199A}"/>
              </a:ext>
            </a:extLst>
          </p:cNvPr>
          <p:cNvSpPr/>
          <p:nvPr/>
        </p:nvSpPr>
        <p:spPr>
          <a:xfrm>
            <a:off x="9105769" y="4385215"/>
            <a:ext cx="1941314" cy="399130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6" name="Text 20">
            <a:extLst>
              <a:ext uri="{FF2B5EF4-FFF2-40B4-BE49-F238E27FC236}">
                <a16:creationId xmlns:a16="http://schemas.microsoft.com/office/drawing/2014/main" id="{E94D4970-1064-7372-550F-CBA48CD0A753}"/>
              </a:ext>
            </a:extLst>
          </p:cNvPr>
          <p:cNvSpPr/>
          <p:nvPr/>
        </p:nvSpPr>
        <p:spPr>
          <a:xfrm>
            <a:off x="9125113" y="4397184"/>
            <a:ext cx="1941314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8" name="Text 21">
            <a:extLst>
              <a:ext uri="{FF2B5EF4-FFF2-40B4-BE49-F238E27FC236}">
                <a16:creationId xmlns:a16="http://schemas.microsoft.com/office/drawing/2014/main" id="{8D4BBE2C-8433-C521-15FB-17B64B6C4DB3}"/>
              </a:ext>
            </a:extLst>
          </p:cNvPr>
          <p:cNvSpPr/>
          <p:nvPr/>
        </p:nvSpPr>
        <p:spPr>
          <a:xfrm>
            <a:off x="654931" y="4368829"/>
            <a:ext cx="8493698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تعيين مستشار إدراج مرخص من الهيئة.</a:t>
            </a:r>
          </a:p>
        </p:txBody>
      </p:sp>
      <p:sp>
        <p:nvSpPr>
          <p:cNvPr id="42" name="Text 20">
            <a:extLst>
              <a:ext uri="{FF2B5EF4-FFF2-40B4-BE49-F238E27FC236}">
                <a16:creationId xmlns:a16="http://schemas.microsoft.com/office/drawing/2014/main" id="{93C5ABF0-F27D-4C0B-2623-C73CCD481AF1}"/>
              </a:ext>
            </a:extLst>
          </p:cNvPr>
          <p:cNvSpPr/>
          <p:nvPr/>
        </p:nvSpPr>
        <p:spPr>
          <a:xfrm>
            <a:off x="9091174" y="4368829"/>
            <a:ext cx="1941314" cy="413062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ctr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مستشار إدراج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1" name="Shape 25">
            <a:extLst>
              <a:ext uri="{FF2B5EF4-FFF2-40B4-BE49-F238E27FC236}">
                <a16:creationId xmlns:a16="http://schemas.microsoft.com/office/drawing/2014/main" id="{C3145E46-25E9-4FF5-BC46-1C50E39B3D22}"/>
              </a:ext>
            </a:extLst>
          </p:cNvPr>
          <p:cNvSpPr/>
          <p:nvPr/>
        </p:nvSpPr>
        <p:spPr>
          <a:xfrm>
            <a:off x="531380" y="4954214"/>
            <a:ext cx="4904177" cy="722423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5" name="Text 26">
            <a:extLst>
              <a:ext uri="{FF2B5EF4-FFF2-40B4-BE49-F238E27FC236}">
                <a16:creationId xmlns:a16="http://schemas.microsoft.com/office/drawing/2014/main" id="{643876CB-3E35-6515-C0A8-CE5D367E4C27}"/>
              </a:ext>
            </a:extLst>
          </p:cNvPr>
          <p:cNvSpPr/>
          <p:nvPr/>
        </p:nvSpPr>
        <p:spPr>
          <a:xfrm>
            <a:off x="4488625" y="5322019"/>
            <a:ext cx="785472" cy="153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sz="10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المصدر الأجنبي</a:t>
            </a:r>
            <a:endParaRPr lang="en-US" sz="1000" b="1" dirty="0">
              <a:solidFill>
                <a:srgbClr val="AF882D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pic>
        <p:nvPicPr>
          <p:cNvPr id="67" name="Image 2" descr="preencoded.png">
            <a:extLst>
              <a:ext uri="{FF2B5EF4-FFF2-40B4-BE49-F238E27FC236}">
                <a16:creationId xmlns:a16="http://schemas.microsoft.com/office/drawing/2014/main" id="{C0B6CAD0-438C-6832-13F9-0490E21FE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825" y="5111531"/>
            <a:ext cx="85725" cy="85725"/>
          </a:xfrm>
          <a:prstGeom prst="rect">
            <a:avLst/>
          </a:prstGeom>
        </p:spPr>
      </p:pic>
      <p:sp>
        <p:nvSpPr>
          <p:cNvPr id="69" name="Text 27">
            <a:extLst>
              <a:ext uri="{FF2B5EF4-FFF2-40B4-BE49-F238E27FC236}">
                <a16:creationId xmlns:a16="http://schemas.microsoft.com/office/drawing/2014/main" id="{B08FC4CE-BE07-261A-EC56-070316D71CB2}"/>
              </a:ext>
            </a:extLst>
          </p:cNvPr>
          <p:cNvSpPr/>
          <p:nvPr/>
        </p:nvSpPr>
        <p:spPr>
          <a:xfrm>
            <a:off x="607306" y="5085385"/>
            <a:ext cx="3642638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buNone/>
            </a:pPr>
            <a:r>
              <a:rPr lang="ar-KW" sz="1000" dirty="0">
                <a:solidFill>
                  <a:srgbClr val="AF882D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في حالة الطرح غير المباشر عن طريق مصدر أجنبي من شركة كويتية مدرجة، يجوز إدراج هذه السندات والصكوك بشرط اعتماد الهيئة لنشرة الاكتتاب، وكذلك استيفاء متطلبات البورصة.</a:t>
            </a:r>
          </a:p>
        </p:txBody>
      </p:sp>
      <p:pic>
        <p:nvPicPr>
          <p:cNvPr id="74" name="Graphic 73" descr="Travel with solid fill">
            <a:extLst>
              <a:ext uri="{FF2B5EF4-FFF2-40B4-BE49-F238E27FC236}">
                <a16:creationId xmlns:a16="http://schemas.microsoft.com/office/drawing/2014/main" id="{F18EC805-5217-8DEE-5575-6FB7577F6A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25210" y="5053443"/>
            <a:ext cx="258389" cy="258389"/>
          </a:xfrm>
          <a:prstGeom prst="rect">
            <a:avLst/>
          </a:prstGeom>
        </p:spPr>
      </p:pic>
      <p:pic>
        <p:nvPicPr>
          <p:cNvPr id="76" name="Graphic 75" descr="Badge New with solid fill">
            <a:extLst>
              <a:ext uri="{FF2B5EF4-FFF2-40B4-BE49-F238E27FC236}">
                <a16:creationId xmlns:a16="http://schemas.microsoft.com/office/drawing/2014/main" id="{C5B11F3A-A753-35B3-62D9-02BFFDAB10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60567" y="5089293"/>
            <a:ext cx="240322" cy="2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2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A8821267-8065-BB90-F00C-A67443DBB3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" y="-2252"/>
            <a:ext cx="12203886" cy="686468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8F8663-58A9-D140-888D-A90EDACB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43857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دورة حياة السندات والصكوك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EEE5A-C4EF-0CB0-9BA9-3358AC39D5C4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6170F2E-D2ED-1A36-B1EF-767C84207608}"/>
              </a:ext>
            </a:extLst>
          </p:cNvPr>
          <p:cNvSpPr/>
          <p:nvPr/>
        </p:nvSpPr>
        <p:spPr>
          <a:xfrm>
            <a:off x="1606422" y="1471810"/>
            <a:ext cx="8554567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إجراءات الإدراج</a:t>
            </a:r>
            <a:r>
              <a:rPr lang="ar-KW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 </a:t>
            </a: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في بورصة الكويت</a:t>
            </a: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20B23E79-F08C-2EA3-A4EC-3FCE1D8452D9}"/>
              </a:ext>
            </a:extLst>
          </p:cNvPr>
          <p:cNvSpPr/>
          <p:nvPr/>
        </p:nvSpPr>
        <p:spPr>
          <a:xfrm>
            <a:off x="7660852" y="1904181"/>
            <a:ext cx="2928725" cy="1470958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BE87DAED-E218-E84D-A837-7C56FE2D7BC2}"/>
              </a:ext>
            </a:extLst>
          </p:cNvPr>
          <p:cNvSpPr/>
          <p:nvPr/>
        </p:nvSpPr>
        <p:spPr>
          <a:xfrm>
            <a:off x="10339754" y="1949781"/>
            <a:ext cx="154809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1</a:t>
            </a:r>
            <a:endParaRPr lang="en-US" sz="16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34B00022-3CF9-5B4A-59BF-62C1E7B8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248" y="1966446"/>
            <a:ext cx="228600" cy="228600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F9191225-CAE4-D110-599D-5F367291D4EA}"/>
              </a:ext>
            </a:extLst>
          </p:cNvPr>
          <p:cNvSpPr/>
          <p:nvPr/>
        </p:nvSpPr>
        <p:spPr>
          <a:xfrm>
            <a:off x="8339887" y="2286866"/>
            <a:ext cx="1562945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تقديم طلب للهيئة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93D902E8-D8DF-069F-C425-EDEFD19BD3E3}"/>
              </a:ext>
            </a:extLst>
          </p:cNvPr>
          <p:cNvSpPr/>
          <p:nvPr/>
        </p:nvSpPr>
        <p:spPr>
          <a:xfrm>
            <a:off x="7920941" y="2652176"/>
            <a:ext cx="2518395" cy="413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تقديم طلب ل</a:t>
            </a: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هيئة أسواق المال بشأن إصدار أو طرح السندات أو الصكوك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9B613B26-CDA4-5628-773B-CC1CD4EEC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366" y="1974900"/>
            <a:ext cx="228600" cy="228600"/>
          </a:xfrm>
          <a:prstGeom prst="rect">
            <a:avLst/>
          </a:prstGeom>
        </p:spPr>
      </p:pic>
      <p:sp>
        <p:nvSpPr>
          <p:cNvPr id="18" name="Text 8">
            <a:extLst>
              <a:ext uri="{FF2B5EF4-FFF2-40B4-BE49-F238E27FC236}">
                <a16:creationId xmlns:a16="http://schemas.microsoft.com/office/drawing/2014/main" id="{0C2AD84F-958C-499C-EE93-76DCD03874E7}"/>
              </a:ext>
            </a:extLst>
          </p:cNvPr>
          <p:cNvSpPr/>
          <p:nvPr/>
        </p:nvSpPr>
        <p:spPr>
          <a:xfrm>
            <a:off x="5480527" y="2269580"/>
            <a:ext cx="1074634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2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تقديم طلب الإدراج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A7161EB2-5D38-4DE6-F94C-EA5841CC4A0D}"/>
              </a:ext>
            </a:extLst>
          </p:cNvPr>
          <p:cNvSpPr/>
          <p:nvPr/>
        </p:nvSpPr>
        <p:spPr>
          <a:xfrm>
            <a:off x="4738808" y="2700577"/>
            <a:ext cx="2758101" cy="413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تقديم الطلب إلى البورصة بالتزامن مع تقديم نشرة الاكتتاب إلى الهيئة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84C2A1C2-3968-C370-2B54-AAD3514DD95C}"/>
              </a:ext>
            </a:extLst>
          </p:cNvPr>
          <p:cNvSpPr/>
          <p:nvPr/>
        </p:nvSpPr>
        <p:spPr>
          <a:xfrm>
            <a:off x="4225081" y="1949244"/>
            <a:ext cx="17145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Sakkal Majalla" panose="02000000000000000000" pitchFamily="2" charset="-78"/>
              </a:rPr>
              <a:t>3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Image 3" descr="preencoded.png">
            <a:extLst>
              <a:ext uri="{FF2B5EF4-FFF2-40B4-BE49-F238E27FC236}">
                <a16:creationId xmlns:a16="http://schemas.microsoft.com/office/drawing/2014/main" id="{DCC70536-6E32-402C-6146-146601790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887" y="1961500"/>
            <a:ext cx="171450" cy="228600"/>
          </a:xfrm>
          <a:prstGeom prst="rect">
            <a:avLst/>
          </a:prstGeom>
        </p:spPr>
      </p:pic>
      <p:sp>
        <p:nvSpPr>
          <p:cNvPr id="23" name="Text 12">
            <a:extLst>
              <a:ext uri="{FF2B5EF4-FFF2-40B4-BE49-F238E27FC236}">
                <a16:creationId xmlns:a16="http://schemas.microsoft.com/office/drawing/2014/main" id="{F3401398-C9EA-EA2E-F78A-A85D4F0A3853}"/>
              </a:ext>
            </a:extLst>
          </p:cNvPr>
          <p:cNvSpPr/>
          <p:nvPr/>
        </p:nvSpPr>
        <p:spPr>
          <a:xfrm>
            <a:off x="2699256" y="2291582"/>
            <a:ext cx="92718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2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توصية البورصة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1D3764EA-B95E-EAC5-9CC8-C06BE7EC9D68}"/>
              </a:ext>
            </a:extLst>
          </p:cNvPr>
          <p:cNvSpPr/>
          <p:nvPr/>
        </p:nvSpPr>
        <p:spPr>
          <a:xfrm>
            <a:off x="1917129" y="2534894"/>
            <a:ext cx="2518423" cy="413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تقوم البورصة بمراجعة الطلب وتزويد الهيئة بتوصيتها مرفقاً بها كافة المستندات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6" name="Text 15">
            <a:extLst>
              <a:ext uri="{FF2B5EF4-FFF2-40B4-BE49-F238E27FC236}">
                <a16:creationId xmlns:a16="http://schemas.microsoft.com/office/drawing/2014/main" id="{5A78FDD3-4010-BA59-030E-D08CF916FAF0}"/>
              </a:ext>
            </a:extLst>
          </p:cNvPr>
          <p:cNvSpPr/>
          <p:nvPr/>
        </p:nvSpPr>
        <p:spPr>
          <a:xfrm>
            <a:off x="10421806" y="3496899"/>
            <a:ext cx="70532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4</a:t>
            </a:r>
            <a:endParaRPr lang="en-US" sz="16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27" name="Image 4" descr="preencoded.png">
            <a:extLst>
              <a:ext uri="{FF2B5EF4-FFF2-40B4-BE49-F238E27FC236}">
                <a16:creationId xmlns:a16="http://schemas.microsoft.com/office/drawing/2014/main" id="{299153FC-6F16-8358-4645-E927F37C1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5169" y="3538839"/>
            <a:ext cx="257175" cy="228600"/>
          </a:xfrm>
          <a:prstGeom prst="rect">
            <a:avLst/>
          </a:prstGeom>
        </p:spPr>
      </p:pic>
      <p:sp>
        <p:nvSpPr>
          <p:cNvPr id="28" name="Text 16">
            <a:extLst>
              <a:ext uri="{FF2B5EF4-FFF2-40B4-BE49-F238E27FC236}">
                <a16:creationId xmlns:a16="http://schemas.microsoft.com/office/drawing/2014/main" id="{C554B91D-9104-7736-9DB9-F31F8CEF703D}"/>
              </a:ext>
            </a:extLst>
          </p:cNvPr>
          <p:cNvSpPr/>
          <p:nvPr/>
        </p:nvSpPr>
        <p:spPr>
          <a:xfrm>
            <a:off x="8627776" y="3845403"/>
            <a:ext cx="1007543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sz="12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موافقة</a:t>
            </a:r>
            <a:r>
              <a:rPr lang="en-US" sz="12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 الهيئة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D9A017FE-172E-A4FA-381F-4A5D2AC9A8BC}"/>
              </a:ext>
            </a:extLst>
          </p:cNvPr>
          <p:cNvSpPr/>
          <p:nvPr/>
        </p:nvSpPr>
        <p:spPr>
          <a:xfrm>
            <a:off x="7756352" y="4108034"/>
            <a:ext cx="2730016" cy="413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إصدار قرار اعتماد نشرة الاكتتاب، </a:t>
            </a: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مع </a:t>
            </a: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قرار </a:t>
            </a:r>
            <a:r>
              <a:rPr lang="ar-KW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الموافقة على </a:t>
            </a: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الإدراج في ضوء توصية البورصة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1" name="Text 19">
            <a:extLst>
              <a:ext uri="{FF2B5EF4-FFF2-40B4-BE49-F238E27FC236}">
                <a16:creationId xmlns:a16="http://schemas.microsoft.com/office/drawing/2014/main" id="{49383986-DE71-7D41-3060-9164C37189C5}"/>
              </a:ext>
            </a:extLst>
          </p:cNvPr>
          <p:cNvSpPr/>
          <p:nvPr/>
        </p:nvSpPr>
        <p:spPr>
          <a:xfrm>
            <a:off x="7314006" y="3511509"/>
            <a:ext cx="228383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5</a:t>
            </a:r>
            <a:endParaRPr lang="en-US" sz="16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32" name="Image 5" descr="preencoded.png">
            <a:extLst>
              <a:ext uri="{FF2B5EF4-FFF2-40B4-BE49-F238E27FC236}">
                <a16:creationId xmlns:a16="http://schemas.microsoft.com/office/drawing/2014/main" id="{32B93BE1-3DB4-C20E-7B21-872018BCC3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3706" y="3513151"/>
            <a:ext cx="228600" cy="228600"/>
          </a:xfrm>
          <a:prstGeom prst="rect">
            <a:avLst/>
          </a:prstGeom>
        </p:spPr>
      </p:pic>
      <p:sp>
        <p:nvSpPr>
          <p:cNvPr id="33" name="Text 20">
            <a:extLst>
              <a:ext uri="{FF2B5EF4-FFF2-40B4-BE49-F238E27FC236}">
                <a16:creationId xmlns:a16="http://schemas.microsoft.com/office/drawing/2014/main" id="{FD354AEA-A8A7-CABF-F8D5-3C015308FCA3}"/>
              </a:ext>
            </a:extLst>
          </p:cNvPr>
          <p:cNvSpPr/>
          <p:nvPr/>
        </p:nvSpPr>
        <p:spPr>
          <a:xfrm>
            <a:off x="5410544" y="3790290"/>
            <a:ext cx="121459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2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إثبات استيفاء الشروط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4" name="Text 21">
            <a:extLst>
              <a:ext uri="{FF2B5EF4-FFF2-40B4-BE49-F238E27FC236}">
                <a16:creationId xmlns:a16="http://schemas.microsoft.com/office/drawing/2014/main" id="{8929AC6F-E8F3-DEBD-82D7-3DA9822C0869}"/>
              </a:ext>
            </a:extLst>
          </p:cNvPr>
          <p:cNvSpPr/>
          <p:nvPr/>
        </p:nvSpPr>
        <p:spPr>
          <a:xfrm>
            <a:off x="4848139" y="4087592"/>
            <a:ext cx="2518395" cy="413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تزويد الهيئة والبورصة بما يثبت استيفاء شروط الإدراج والحدالأدنى للقيمة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5" name="Shape 22">
            <a:extLst>
              <a:ext uri="{FF2B5EF4-FFF2-40B4-BE49-F238E27FC236}">
                <a16:creationId xmlns:a16="http://schemas.microsoft.com/office/drawing/2014/main" id="{D92F3E13-5417-846B-D8BD-6E640647F486}"/>
              </a:ext>
            </a:extLst>
          </p:cNvPr>
          <p:cNvSpPr/>
          <p:nvPr/>
        </p:nvSpPr>
        <p:spPr>
          <a:xfrm>
            <a:off x="4756394" y="4609457"/>
            <a:ext cx="2701903" cy="205383"/>
          </a:xfrm>
          <a:prstGeom prst="rect">
            <a:avLst/>
          </a:prstGeom>
          <a:solidFill>
            <a:srgbClr val="FDF8E7"/>
          </a:solidFill>
          <a:ln w="9144">
            <a:solidFill>
              <a:srgbClr val="D4AF37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 23">
            <a:extLst>
              <a:ext uri="{FF2B5EF4-FFF2-40B4-BE49-F238E27FC236}">
                <a16:creationId xmlns:a16="http://schemas.microsoft.com/office/drawing/2014/main" id="{8AED420B-5CCB-A479-50A2-1BA75CA93706}"/>
              </a:ext>
            </a:extLst>
          </p:cNvPr>
          <p:cNvSpPr/>
          <p:nvPr/>
        </p:nvSpPr>
        <p:spPr>
          <a:xfrm>
            <a:off x="5030552" y="4646227"/>
            <a:ext cx="1931136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خلال </a:t>
            </a:r>
            <a:r>
              <a:rPr lang="ar-KW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5 أ</a:t>
            </a:r>
            <a:r>
              <a:rPr lang="en-US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يام عمل من إعلان نتائج الاكتتاب</a:t>
            </a:r>
            <a:endParaRPr lang="en-US" sz="8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9" name="Text 25">
            <a:extLst>
              <a:ext uri="{FF2B5EF4-FFF2-40B4-BE49-F238E27FC236}">
                <a16:creationId xmlns:a16="http://schemas.microsoft.com/office/drawing/2014/main" id="{4234CCCF-AC07-BFD3-F00D-3E0701AAC912}"/>
              </a:ext>
            </a:extLst>
          </p:cNvPr>
          <p:cNvSpPr/>
          <p:nvPr/>
        </p:nvSpPr>
        <p:spPr>
          <a:xfrm>
            <a:off x="4225081" y="3540808"/>
            <a:ext cx="173053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Sakkal Majalla" panose="02000000000000000000" pitchFamily="2" charset="-78"/>
              </a:rPr>
              <a:t>6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Image 7" descr="preencoded.png">
            <a:extLst>
              <a:ext uri="{FF2B5EF4-FFF2-40B4-BE49-F238E27FC236}">
                <a16:creationId xmlns:a16="http://schemas.microsoft.com/office/drawing/2014/main" id="{6FF4C7A9-AFA3-09A4-8BB1-4675DFDEC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3842" y="3519013"/>
            <a:ext cx="228600" cy="228600"/>
          </a:xfrm>
          <a:prstGeom prst="rect">
            <a:avLst/>
          </a:prstGeom>
        </p:spPr>
      </p:pic>
      <p:sp>
        <p:nvSpPr>
          <p:cNvPr id="41" name="Text 26">
            <a:extLst>
              <a:ext uri="{FF2B5EF4-FFF2-40B4-BE49-F238E27FC236}">
                <a16:creationId xmlns:a16="http://schemas.microsoft.com/office/drawing/2014/main" id="{8ADD90E3-7BC2-0312-7164-9B884894A4BA}"/>
              </a:ext>
            </a:extLst>
          </p:cNvPr>
          <p:cNvSpPr/>
          <p:nvPr/>
        </p:nvSpPr>
        <p:spPr>
          <a:xfrm>
            <a:off x="2288112" y="3797180"/>
            <a:ext cx="167601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2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إدراج السندات أو الصكوك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2" name="Text 27">
            <a:extLst>
              <a:ext uri="{FF2B5EF4-FFF2-40B4-BE49-F238E27FC236}">
                <a16:creationId xmlns:a16="http://schemas.microsoft.com/office/drawing/2014/main" id="{CF7F2561-515E-EC8F-D418-7B5185D1510B}"/>
              </a:ext>
            </a:extLst>
          </p:cNvPr>
          <p:cNvSpPr/>
          <p:nvPr/>
        </p:nvSpPr>
        <p:spPr>
          <a:xfrm>
            <a:off x="1834608" y="4110412"/>
            <a:ext cx="2518423" cy="4137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12000"/>
              </a:lnSpc>
              <a:buNone/>
            </a:pPr>
            <a:r>
              <a:rPr lang="en-US" sz="12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التزام مقدم الطلب بإدراج السندات أو الصكوك فعلياً في البورصة</a:t>
            </a:r>
            <a:endParaRPr lang="en-US" sz="12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51" name="Image 9" descr="preencoded.png">
            <a:extLst>
              <a:ext uri="{FF2B5EF4-FFF2-40B4-BE49-F238E27FC236}">
                <a16:creationId xmlns:a16="http://schemas.microsoft.com/office/drawing/2014/main" id="{CE4A856C-99B0-B5DB-F136-95675BAC86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0806" y="5020604"/>
            <a:ext cx="171450" cy="171450"/>
          </a:xfrm>
          <a:prstGeom prst="rect">
            <a:avLst/>
          </a:prstGeom>
        </p:spPr>
      </p:pic>
      <p:sp>
        <p:nvSpPr>
          <p:cNvPr id="52" name="Text 35">
            <a:extLst>
              <a:ext uri="{FF2B5EF4-FFF2-40B4-BE49-F238E27FC236}">
                <a16:creationId xmlns:a16="http://schemas.microsoft.com/office/drawing/2014/main" id="{5A471714-FF25-B5C8-DAB6-25D20D7A7CC9}"/>
              </a:ext>
            </a:extLst>
          </p:cNvPr>
          <p:cNvSpPr/>
          <p:nvPr/>
        </p:nvSpPr>
        <p:spPr>
          <a:xfrm>
            <a:off x="825520" y="5067031"/>
            <a:ext cx="3403833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buNone/>
            </a:pPr>
            <a:r>
              <a:rPr lang="en-US" sz="8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إلزامية المد</a:t>
            </a:r>
            <a:r>
              <a:rPr lang="ar-KW" sz="8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د:</a:t>
            </a:r>
            <a:endParaRPr lang="en-US" sz="8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3" name="Text 36">
            <a:extLst>
              <a:ext uri="{FF2B5EF4-FFF2-40B4-BE49-F238E27FC236}">
                <a16:creationId xmlns:a16="http://schemas.microsoft.com/office/drawing/2014/main" id="{8C047A19-4B04-B376-3444-F634E455C557}"/>
              </a:ext>
            </a:extLst>
          </p:cNvPr>
          <p:cNvSpPr/>
          <p:nvPr/>
        </p:nvSpPr>
        <p:spPr>
          <a:xfrm>
            <a:off x="1690255" y="5199226"/>
            <a:ext cx="2786814" cy="4431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20000"/>
              </a:lnSpc>
              <a:buNone/>
            </a:pPr>
            <a:r>
              <a:rPr lang="en-US" sz="8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تُعتبر المدد المذكورة أعلاه إلزامية، ويترتب على التأخر أو التخلف عن القيام بالمطلوب خلالها اعتبار الموافقة الصادرة عن الهيئة كأن لم تكن، ما لم توافق الهيئة على التمديد.</a:t>
            </a:r>
            <a:endParaRPr lang="en-US" sz="8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55" name="Image 10" descr="preencoded.png">
            <a:extLst>
              <a:ext uri="{FF2B5EF4-FFF2-40B4-BE49-F238E27FC236}">
                <a16:creationId xmlns:a16="http://schemas.microsoft.com/office/drawing/2014/main" id="{81CADEE1-5E63-3683-2567-A5B4121C57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1166" y="5064687"/>
            <a:ext cx="128588" cy="171450"/>
          </a:xfrm>
          <a:prstGeom prst="rect">
            <a:avLst/>
          </a:prstGeom>
        </p:spPr>
      </p:pic>
      <p:sp>
        <p:nvSpPr>
          <p:cNvPr id="56" name="Text 38">
            <a:extLst>
              <a:ext uri="{FF2B5EF4-FFF2-40B4-BE49-F238E27FC236}">
                <a16:creationId xmlns:a16="http://schemas.microsoft.com/office/drawing/2014/main" id="{843E1C57-2617-72B1-AFBE-93BCC1A9A731}"/>
              </a:ext>
            </a:extLst>
          </p:cNvPr>
          <p:cNvSpPr/>
          <p:nvPr/>
        </p:nvSpPr>
        <p:spPr>
          <a:xfrm>
            <a:off x="7725688" y="5076115"/>
            <a:ext cx="2389808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buNone/>
            </a:pPr>
            <a:r>
              <a:rPr lang="en-US" sz="8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الإطار الزمني العام</a:t>
            </a:r>
            <a:r>
              <a:rPr lang="ar-KW" sz="8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:</a:t>
            </a:r>
            <a:endParaRPr lang="en-US" sz="8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7" name="Text 39">
            <a:extLst>
              <a:ext uri="{FF2B5EF4-FFF2-40B4-BE49-F238E27FC236}">
                <a16:creationId xmlns:a16="http://schemas.microsoft.com/office/drawing/2014/main" id="{5EB41391-EE84-270F-51CD-FD45920F4EC4}"/>
              </a:ext>
            </a:extLst>
          </p:cNvPr>
          <p:cNvSpPr/>
          <p:nvPr/>
        </p:nvSpPr>
        <p:spPr>
          <a:xfrm>
            <a:off x="4756394" y="5293857"/>
            <a:ext cx="5546023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يجب إتمام عملية الإصدار أو الطرح وتخصيص الاكتتاب خلال مدة لا تتجاوز </a:t>
            </a:r>
            <a:r>
              <a:rPr lang="en-US" sz="800" dirty="0">
                <a:solidFill>
                  <a:srgbClr val="3D4852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ستة</a:t>
            </a:r>
            <a:r>
              <a:rPr lang="en-US" sz="800" b="1" dirty="0">
                <a:solidFill>
                  <a:srgbClr val="3D4852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 </a:t>
            </a:r>
            <a:r>
              <a:rPr lang="en-US" sz="800" dirty="0">
                <a:solidFill>
                  <a:srgbClr val="3D4852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أشهر</a:t>
            </a:r>
            <a:r>
              <a:rPr lang="en-US" sz="8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 من تاريخ صدور قرار الهيئة بالموافقة</a:t>
            </a:r>
            <a:r>
              <a:rPr lang="ar-KW" sz="8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8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ar-KW" sz="8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في حال توصية البورصة المشروطة يجب استيفاء شروطها خلال شهر.</a:t>
            </a:r>
            <a:endParaRPr lang="en-US" sz="8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2" name="Shape 2">
            <a:extLst>
              <a:ext uri="{FF2B5EF4-FFF2-40B4-BE49-F238E27FC236}">
                <a16:creationId xmlns:a16="http://schemas.microsoft.com/office/drawing/2014/main" id="{6B7540AC-B50A-5E9D-7789-0FAD8E2F144F}"/>
              </a:ext>
            </a:extLst>
          </p:cNvPr>
          <p:cNvSpPr/>
          <p:nvPr/>
        </p:nvSpPr>
        <p:spPr>
          <a:xfrm>
            <a:off x="7660851" y="3439166"/>
            <a:ext cx="2928725" cy="1470958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5" name="Shape 2">
            <a:extLst>
              <a:ext uri="{FF2B5EF4-FFF2-40B4-BE49-F238E27FC236}">
                <a16:creationId xmlns:a16="http://schemas.microsoft.com/office/drawing/2014/main" id="{CEBBB8BB-B3A6-14B0-F276-46048FDDC805}"/>
              </a:ext>
            </a:extLst>
          </p:cNvPr>
          <p:cNvSpPr/>
          <p:nvPr/>
        </p:nvSpPr>
        <p:spPr>
          <a:xfrm>
            <a:off x="4627310" y="1893428"/>
            <a:ext cx="2928725" cy="1470958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6" name="Shape 2">
            <a:extLst>
              <a:ext uri="{FF2B5EF4-FFF2-40B4-BE49-F238E27FC236}">
                <a16:creationId xmlns:a16="http://schemas.microsoft.com/office/drawing/2014/main" id="{18A7AA5F-39D8-45C7-5B15-66B12BBC7D5A}"/>
              </a:ext>
            </a:extLst>
          </p:cNvPr>
          <p:cNvSpPr/>
          <p:nvPr/>
        </p:nvSpPr>
        <p:spPr>
          <a:xfrm>
            <a:off x="4642975" y="3444700"/>
            <a:ext cx="2928725" cy="1470958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7" name="Text 3">
            <a:extLst>
              <a:ext uri="{FF2B5EF4-FFF2-40B4-BE49-F238E27FC236}">
                <a16:creationId xmlns:a16="http://schemas.microsoft.com/office/drawing/2014/main" id="{55D51029-4AF2-0064-883E-520E65C80D31}"/>
              </a:ext>
            </a:extLst>
          </p:cNvPr>
          <p:cNvSpPr/>
          <p:nvPr/>
        </p:nvSpPr>
        <p:spPr>
          <a:xfrm>
            <a:off x="7257203" y="1961500"/>
            <a:ext cx="183507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D4AF37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2</a:t>
            </a:r>
            <a:endParaRPr lang="en-US" sz="16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68" name="Image 8" descr="preencoded.png">
            <a:extLst>
              <a:ext uri="{FF2B5EF4-FFF2-40B4-BE49-F238E27FC236}">
                <a16:creationId xmlns:a16="http://schemas.microsoft.com/office/drawing/2014/main" id="{2949AD58-348C-267A-5AEF-6535AC813E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0167" y="4656016"/>
            <a:ext cx="100013" cy="100013"/>
          </a:xfrm>
          <a:prstGeom prst="rect">
            <a:avLst/>
          </a:prstGeom>
        </p:spPr>
      </p:pic>
      <p:sp>
        <p:nvSpPr>
          <p:cNvPr id="69" name="Shape 2">
            <a:extLst>
              <a:ext uri="{FF2B5EF4-FFF2-40B4-BE49-F238E27FC236}">
                <a16:creationId xmlns:a16="http://schemas.microsoft.com/office/drawing/2014/main" id="{F7D84C3E-BE24-4DB4-BE1B-9F22E7FB2771}"/>
              </a:ext>
            </a:extLst>
          </p:cNvPr>
          <p:cNvSpPr/>
          <p:nvPr/>
        </p:nvSpPr>
        <p:spPr>
          <a:xfrm>
            <a:off x="1643745" y="3445028"/>
            <a:ext cx="2928725" cy="1470958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0" name="Shape 2">
            <a:extLst>
              <a:ext uri="{FF2B5EF4-FFF2-40B4-BE49-F238E27FC236}">
                <a16:creationId xmlns:a16="http://schemas.microsoft.com/office/drawing/2014/main" id="{ED3B45FF-0476-3DC4-9E37-4C3DDB619626}"/>
              </a:ext>
            </a:extLst>
          </p:cNvPr>
          <p:cNvSpPr/>
          <p:nvPr/>
        </p:nvSpPr>
        <p:spPr>
          <a:xfrm>
            <a:off x="1639264" y="1892457"/>
            <a:ext cx="2928725" cy="1470958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1" name="Shape 22">
            <a:extLst>
              <a:ext uri="{FF2B5EF4-FFF2-40B4-BE49-F238E27FC236}">
                <a16:creationId xmlns:a16="http://schemas.microsoft.com/office/drawing/2014/main" id="{397B8400-A7B9-743E-79C1-35CF78B2CCFC}"/>
              </a:ext>
            </a:extLst>
          </p:cNvPr>
          <p:cNvSpPr/>
          <p:nvPr/>
        </p:nvSpPr>
        <p:spPr>
          <a:xfrm>
            <a:off x="7770409" y="4609455"/>
            <a:ext cx="2701903" cy="205383"/>
          </a:xfrm>
          <a:prstGeom prst="rect">
            <a:avLst/>
          </a:prstGeom>
          <a:solidFill>
            <a:srgbClr val="FDF8E7"/>
          </a:solidFill>
          <a:ln w="9144">
            <a:solidFill>
              <a:srgbClr val="D4AF37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2" name="Image 8" descr="preencoded.png">
            <a:extLst>
              <a:ext uri="{FF2B5EF4-FFF2-40B4-BE49-F238E27FC236}">
                <a16:creationId xmlns:a16="http://schemas.microsoft.com/office/drawing/2014/main" id="{0A2EB0A7-AA7B-D0C5-3FE4-BB3937059E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4182" y="4656014"/>
            <a:ext cx="100013" cy="100013"/>
          </a:xfrm>
          <a:prstGeom prst="rect">
            <a:avLst/>
          </a:prstGeom>
        </p:spPr>
      </p:pic>
      <p:sp>
        <p:nvSpPr>
          <p:cNvPr id="73" name="Text 23">
            <a:extLst>
              <a:ext uri="{FF2B5EF4-FFF2-40B4-BE49-F238E27FC236}">
                <a16:creationId xmlns:a16="http://schemas.microsoft.com/office/drawing/2014/main" id="{93A5B54E-8F9E-F445-5E96-94849BDDBA14}"/>
              </a:ext>
            </a:extLst>
          </p:cNvPr>
          <p:cNvSpPr/>
          <p:nvPr/>
        </p:nvSpPr>
        <p:spPr>
          <a:xfrm>
            <a:off x="7856134" y="4652255"/>
            <a:ext cx="2193935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خلال </a:t>
            </a:r>
            <a:r>
              <a:rPr lang="ar-KW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30 يوم عمل من تاريخ استيفاء جميع المتطلبات</a:t>
            </a:r>
            <a:endParaRPr lang="en-US" sz="8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4" name="Shape 22">
            <a:extLst>
              <a:ext uri="{FF2B5EF4-FFF2-40B4-BE49-F238E27FC236}">
                <a16:creationId xmlns:a16="http://schemas.microsoft.com/office/drawing/2014/main" id="{9CC39201-26B7-3C10-0839-A2BB70F5B155}"/>
              </a:ext>
            </a:extLst>
          </p:cNvPr>
          <p:cNvSpPr/>
          <p:nvPr/>
        </p:nvSpPr>
        <p:spPr>
          <a:xfrm>
            <a:off x="1775166" y="3067606"/>
            <a:ext cx="2701903" cy="205383"/>
          </a:xfrm>
          <a:prstGeom prst="rect">
            <a:avLst/>
          </a:prstGeom>
          <a:solidFill>
            <a:srgbClr val="FDF8E7"/>
          </a:solidFill>
          <a:ln w="9144">
            <a:solidFill>
              <a:srgbClr val="D4AF37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5" name="Image 8" descr="preencoded.png">
            <a:extLst>
              <a:ext uri="{FF2B5EF4-FFF2-40B4-BE49-F238E27FC236}">
                <a16:creationId xmlns:a16="http://schemas.microsoft.com/office/drawing/2014/main" id="{E89F2D57-7D67-C072-D37B-94F9E6BD08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8939" y="3114165"/>
            <a:ext cx="100013" cy="100013"/>
          </a:xfrm>
          <a:prstGeom prst="rect">
            <a:avLst/>
          </a:prstGeom>
        </p:spPr>
      </p:pic>
      <p:sp>
        <p:nvSpPr>
          <p:cNvPr id="76" name="Text 23">
            <a:extLst>
              <a:ext uri="{FF2B5EF4-FFF2-40B4-BE49-F238E27FC236}">
                <a16:creationId xmlns:a16="http://schemas.microsoft.com/office/drawing/2014/main" id="{3ECEEBF2-B0F5-CD37-A070-8658AA7B13C5}"/>
              </a:ext>
            </a:extLst>
          </p:cNvPr>
          <p:cNvSpPr/>
          <p:nvPr/>
        </p:nvSpPr>
        <p:spPr>
          <a:xfrm>
            <a:off x="1860891" y="3110406"/>
            <a:ext cx="2193935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خلال </a:t>
            </a:r>
            <a:r>
              <a:rPr lang="ar-KW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30 يوم من تاريخ استيفاء جميع المتطلبات</a:t>
            </a:r>
            <a:endParaRPr lang="en-US" sz="8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7" name="Shape 22">
            <a:extLst>
              <a:ext uri="{FF2B5EF4-FFF2-40B4-BE49-F238E27FC236}">
                <a16:creationId xmlns:a16="http://schemas.microsoft.com/office/drawing/2014/main" id="{DF8C9E6C-8373-7BD9-F86C-951AF6776E71}"/>
              </a:ext>
            </a:extLst>
          </p:cNvPr>
          <p:cNvSpPr/>
          <p:nvPr/>
        </p:nvSpPr>
        <p:spPr>
          <a:xfrm>
            <a:off x="1742869" y="4605290"/>
            <a:ext cx="2701903" cy="205383"/>
          </a:xfrm>
          <a:prstGeom prst="rect">
            <a:avLst/>
          </a:prstGeom>
          <a:solidFill>
            <a:srgbClr val="FDF8E7"/>
          </a:solidFill>
          <a:ln w="9144">
            <a:solidFill>
              <a:srgbClr val="D4AF37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29">
            <a:extLst>
              <a:ext uri="{FF2B5EF4-FFF2-40B4-BE49-F238E27FC236}">
                <a16:creationId xmlns:a16="http://schemas.microsoft.com/office/drawing/2014/main" id="{83C90B48-CDF0-1172-3F3B-5A2BB6BDFE14}"/>
              </a:ext>
            </a:extLst>
          </p:cNvPr>
          <p:cNvSpPr/>
          <p:nvPr/>
        </p:nvSpPr>
        <p:spPr>
          <a:xfrm>
            <a:off x="2131200" y="4659187"/>
            <a:ext cx="1953816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خلال </a:t>
            </a:r>
            <a:r>
              <a:rPr lang="ar-KW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3 أ</a:t>
            </a:r>
            <a:r>
              <a:rPr lang="en-US" sz="800" b="1" dirty="0">
                <a:solidFill>
                  <a:srgbClr val="D4AF37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يام عمل من تاريخ تقديم بيان الاكتتاب</a:t>
            </a:r>
            <a:endParaRPr lang="en-US" sz="8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44" name="Image 8" descr="preencoded.png">
            <a:extLst>
              <a:ext uri="{FF2B5EF4-FFF2-40B4-BE49-F238E27FC236}">
                <a16:creationId xmlns:a16="http://schemas.microsoft.com/office/drawing/2014/main" id="{891701EC-9FC9-A844-D2D6-AC15465F41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5016" y="4635970"/>
            <a:ext cx="100013" cy="100013"/>
          </a:xfrm>
          <a:prstGeom prst="rect">
            <a:avLst/>
          </a:prstGeom>
        </p:spPr>
      </p:pic>
      <p:sp>
        <p:nvSpPr>
          <p:cNvPr id="78" name="Shape 2">
            <a:extLst>
              <a:ext uri="{FF2B5EF4-FFF2-40B4-BE49-F238E27FC236}">
                <a16:creationId xmlns:a16="http://schemas.microsoft.com/office/drawing/2014/main" id="{2437521F-229C-5BC2-1BF2-FCE2631937A9}"/>
              </a:ext>
            </a:extLst>
          </p:cNvPr>
          <p:cNvSpPr/>
          <p:nvPr/>
        </p:nvSpPr>
        <p:spPr>
          <a:xfrm>
            <a:off x="4642975" y="5010357"/>
            <a:ext cx="5946601" cy="655695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9" name="Shape 2">
            <a:extLst>
              <a:ext uri="{FF2B5EF4-FFF2-40B4-BE49-F238E27FC236}">
                <a16:creationId xmlns:a16="http://schemas.microsoft.com/office/drawing/2014/main" id="{3DB01337-21DC-0B0D-28F9-1C6FF822CA58}"/>
              </a:ext>
            </a:extLst>
          </p:cNvPr>
          <p:cNvSpPr/>
          <p:nvPr/>
        </p:nvSpPr>
        <p:spPr>
          <a:xfrm>
            <a:off x="1639264" y="5010357"/>
            <a:ext cx="2928725" cy="655694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2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graphicFrame>
        <p:nvGraphicFramePr>
          <p:cNvPr id="85" name="Diagram 84">
            <a:extLst>
              <a:ext uri="{FF2B5EF4-FFF2-40B4-BE49-F238E27FC236}">
                <a16:creationId xmlns:a16="http://schemas.microsoft.com/office/drawing/2014/main" id="{B6406F79-5D8A-5C7E-7915-68D211787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524685"/>
              </p:ext>
            </p:extLst>
          </p:nvPr>
        </p:nvGraphicFramePr>
        <p:xfrm>
          <a:off x="702527" y="720163"/>
          <a:ext cx="10561217" cy="6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6" name="Text 1">
            <a:extLst>
              <a:ext uri="{FF2B5EF4-FFF2-40B4-BE49-F238E27FC236}">
                <a16:creationId xmlns:a16="http://schemas.microsoft.com/office/drawing/2014/main" id="{42454C2E-2C92-BE0B-08D1-A8A67EFD546D}"/>
              </a:ext>
            </a:extLst>
          </p:cNvPr>
          <p:cNvSpPr/>
          <p:nvPr/>
        </p:nvSpPr>
        <p:spPr>
          <a:xfrm>
            <a:off x="4987636" y="913112"/>
            <a:ext cx="2966048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2. مرحلة الإدراج والالتزامات المستمرة</a:t>
            </a:r>
          </a:p>
        </p:txBody>
      </p:sp>
      <p:sp>
        <p:nvSpPr>
          <p:cNvPr id="87" name="Text 1">
            <a:extLst>
              <a:ext uri="{FF2B5EF4-FFF2-40B4-BE49-F238E27FC236}">
                <a16:creationId xmlns:a16="http://schemas.microsoft.com/office/drawing/2014/main" id="{7169F3E3-F45B-B9D2-9938-C2B0B5588C53}"/>
              </a:ext>
            </a:extLst>
          </p:cNvPr>
          <p:cNvSpPr/>
          <p:nvPr/>
        </p:nvSpPr>
        <p:spPr>
          <a:xfrm>
            <a:off x="1013119" y="804269"/>
            <a:ext cx="3461899" cy="492443"/>
          </a:xfrm>
          <a:prstGeom prst="rect">
            <a:avLst/>
          </a:prstGeom>
          <a:solidFill>
            <a:srgbClr val="D1D6DC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90" name="Text 1">
            <a:extLst>
              <a:ext uri="{FF2B5EF4-FFF2-40B4-BE49-F238E27FC236}">
                <a16:creationId xmlns:a16="http://schemas.microsoft.com/office/drawing/2014/main" id="{39134790-1DEB-4143-0712-D2EDDCFBB6A1}"/>
              </a:ext>
            </a:extLst>
          </p:cNvPr>
          <p:cNvSpPr/>
          <p:nvPr/>
        </p:nvSpPr>
        <p:spPr>
          <a:xfrm>
            <a:off x="1463658" y="942874"/>
            <a:ext cx="238991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3.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</a:t>
            </a:r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التداول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91" name="Text 1">
            <a:extLst>
              <a:ext uri="{FF2B5EF4-FFF2-40B4-BE49-F238E27FC236}">
                <a16:creationId xmlns:a16="http://schemas.microsoft.com/office/drawing/2014/main" id="{6086D07E-C0F1-88B6-3AD1-0CF8FEA2286A}"/>
              </a:ext>
            </a:extLst>
          </p:cNvPr>
          <p:cNvSpPr/>
          <p:nvPr/>
        </p:nvSpPr>
        <p:spPr>
          <a:xfrm>
            <a:off x="8250381" y="948804"/>
            <a:ext cx="2516837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1.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الإصدار والطرح</a:t>
            </a:r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50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00926CA0-9B07-EE8B-29BC-00686FA41D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-4968"/>
            <a:ext cx="12203886" cy="686468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4CE572-D559-BEBC-7757-AA900714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43857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دورة حياة السندات والصكوك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9F66D-55BA-0650-B0F6-18740275567A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74F28FD2-CA99-958A-64AF-C7D681D0F393}"/>
              </a:ext>
            </a:extLst>
          </p:cNvPr>
          <p:cNvSpPr/>
          <p:nvPr/>
        </p:nvSpPr>
        <p:spPr>
          <a:xfrm>
            <a:off x="2020736" y="47275"/>
            <a:ext cx="609467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endParaRPr lang="en-US" sz="2400" b="1" dirty="0">
              <a:solidFill>
                <a:srgbClr val="AF882D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E3275239-44BE-89EA-C42F-99DD0819CF4F}"/>
              </a:ext>
            </a:extLst>
          </p:cNvPr>
          <p:cNvSpPr/>
          <p:nvPr/>
        </p:nvSpPr>
        <p:spPr>
          <a:xfrm>
            <a:off x="1013119" y="1605660"/>
            <a:ext cx="9860671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الالتزامات المستمرة والإفصاح بعد الإدراج</a:t>
            </a: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1BD92360-3629-58A6-B18E-462EC05689EB}"/>
              </a:ext>
            </a:extLst>
          </p:cNvPr>
          <p:cNvSpPr/>
          <p:nvPr/>
        </p:nvSpPr>
        <p:spPr>
          <a:xfrm>
            <a:off x="6077166" y="3272150"/>
            <a:ext cx="3482578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D3EF5B3F-4315-295B-5C0F-A074752EDACB}"/>
              </a:ext>
            </a:extLst>
          </p:cNvPr>
          <p:cNvSpPr/>
          <p:nvPr/>
        </p:nvSpPr>
        <p:spPr>
          <a:xfrm>
            <a:off x="8646493" y="3759320"/>
            <a:ext cx="64" cy="1723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9907DE13-1D2E-3BAA-DF30-B9CF0D84E23C}"/>
              </a:ext>
            </a:extLst>
          </p:cNvPr>
          <p:cNvSpPr/>
          <p:nvPr/>
        </p:nvSpPr>
        <p:spPr>
          <a:xfrm>
            <a:off x="6077166" y="4056484"/>
            <a:ext cx="3482578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074CCF0A-D5FC-9ECC-2109-17200B9C9505}"/>
              </a:ext>
            </a:extLst>
          </p:cNvPr>
          <p:cNvSpPr/>
          <p:nvPr/>
        </p:nvSpPr>
        <p:spPr>
          <a:xfrm>
            <a:off x="6077166" y="4733661"/>
            <a:ext cx="3482578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24" name="Image 7" descr="preencoded.png">
            <a:extLst>
              <a:ext uri="{FF2B5EF4-FFF2-40B4-BE49-F238E27FC236}">
                <a16:creationId xmlns:a16="http://schemas.microsoft.com/office/drawing/2014/main" id="{D99BCBF5-CD46-45CA-3E3A-9695AD9DA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868" y="2401766"/>
            <a:ext cx="237502" cy="271432"/>
          </a:xfrm>
          <a:prstGeom prst="rect">
            <a:avLst/>
          </a:prstGeom>
        </p:spPr>
      </p:pic>
      <p:sp>
        <p:nvSpPr>
          <p:cNvPr id="25" name="Text 10">
            <a:extLst>
              <a:ext uri="{FF2B5EF4-FFF2-40B4-BE49-F238E27FC236}">
                <a16:creationId xmlns:a16="http://schemas.microsoft.com/office/drawing/2014/main" id="{543E71F2-8C34-0D37-1689-2E55E3AA9265}"/>
              </a:ext>
            </a:extLst>
          </p:cNvPr>
          <p:cNvSpPr/>
          <p:nvPr/>
        </p:nvSpPr>
        <p:spPr>
          <a:xfrm>
            <a:off x="4666766" y="2443036"/>
            <a:ext cx="2234832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sz="1400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أهم الافصاحات (ملحق رقم 13)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6569DB74-C202-D437-ABF6-97DF18F0BB5B}"/>
              </a:ext>
            </a:extLst>
          </p:cNvPr>
          <p:cNvSpPr/>
          <p:nvPr/>
        </p:nvSpPr>
        <p:spPr>
          <a:xfrm>
            <a:off x="5998084" y="2941273"/>
            <a:ext cx="4769135" cy="21651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أي تغيير في الشروط أو الأحكام المرتبطة بالسندات أو الصكوك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أي إشعار بعدم دفع التوزيعات الدورية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أي إصدار جديد مقترح للأسهم أو السندات أو الصكوك أو أي كفالة أو ضمان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أي تغيير مقترح في هيكل رأس المال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E229353C-ED66-9B10-4C56-E2E196195FC3}"/>
              </a:ext>
            </a:extLst>
          </p:cNvPr>
          <p:cNvSpPr/>
          <p:nvPr/>
        </p:nvSpPr>
        <p:spPr>
          <a:xfrm>
            <a:off x="4618604" y="3082143"/>
            <a:ext cx="64" cy="1723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B4D686FA-69B6-27FF-AEC4-C19078AA1C74}"/>
              </a:ext>
            </a:extLst>
          </p:cNvPr>
          <p:cNvSpPr/>
          <p:nvPr/>
        </p:nvSpPr>
        <p:spPr>
          <a:xfrm>
            <a:off x="1848066" y="3379306"/>
            <a:ext cx="3489722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75500DF4-480A-B11C-DCC5-4B188CDB8074}"/>
              </a:ext>
            </a:extLst>
          </p:cNvPr>
          <p:cNvSpPr/>
          <p:nvPr/>
        </p:nvSpPr>
        <p:spPr>
          <a:xfrm>
            <a:off x="4549752" y="3866477"/>
            <a:ext cx="65" cy="1723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id="{46A259EA-EB57-77D1-AC2D-5C7FD65B52EC}"/>
              </a:ext>
            </a:extLst>
          </p:cNvPr>
          <p:cNvSpPr/>
          <p:nvPr/>
        </p:nvSpPr>
        <p:spPr>
          <a:xfrm>
            <a:off x="4227490" y="4163640"/>
            <a:ext cx="65" cy="1723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7" name="Text 16">
            <a:extLst>
              <a:ext uri="{FF2B5EF4-FFF2-40B4-BE49-F238E27FC236}">
                <a16:creationId xmlns:a16="http://schemas.microsoft.com/office/drawing/2014/main" id="{CF1E35EE-F696-D7BF-49D2-83BBCA6D67E1}"/>
              </a:ext>
            </a:extLst>
          </p:cNvPr>
          <p:cNvSpPr/>
          <p:nvPr/>
        </p:nvSpPr>
        <p:spPr>
          <a:xfrm>
            <a:off x="1848066" y="4460803"/>
            <a:ext cx="3489722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9" name="Text 17">
            <a:extLst>
              <a:ext uri="{FF2B5EF4-FFF2-40B4-BE49-F238E27FC236}">
                <a16:creationId xmlns:a16="http://schemas.microsoft.com/office/drawing/2014/main" id="{DD537761-20D8-15CC-30ED-8909946C4023}"/>
              </a:ext>
            </a:extLst>
          </p:cNvPr>
          <p:cNvSpPr/>
          <p:nvPr/>
        </p:nvSpPr>
        <p:spPr>
          <a:xfrm>
            <a:off x="1848066" y="4947973"/>
            <a:ext cx="3489722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12000"/>
              </a:lnSpc>
              <a:buNone/>
            </a:pPr>
            <a:endParaRPr lang="en-US" sz="1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2" name="Shape 2">
            <a:extLst>
              <a:ext uri="{FF2B5EF4-FFF2-40B4-BE49-F238E27FC236}">
                <a16:creationId xmlns:a16="http://schemas.microsoft.com/office/drawing/2014/main" id="{9F618CF8-4CCC-8938-DBDC-53D419607E16}"/>
              </a:ext>
            </a:extLst>
          </p:cNvPr>
          <p:cNvSpPr/>
          <p:nvPr/>
        </p:nvSpPr>
        <p:spPr>
          <a:xfrm>
            <a:off x="1013119" y="2300115"/>
            <a:ext cx="10056663" cy="2918410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r" rtl="1"/>
            <a:endParaRPr lang="en-US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3A93CCE5-A90B-9E9E-9ED9-5359A810C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11464"/>
              </p:ext>
            </p:extLst>
          </p:nvPr>
        </p:nvGraphicFramePr>
        <p:xfrm>
          <a:off x="702527" y="740946"/>
          <a:ext cx="10561217" cy="6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6" name="Text 1">
            <a:extLst>
              <a:ext uri="{FF2B5EF4-FFF2-40B4-BE49-F238E27FC236}">
                <a16:creationId xmlns:a16="http://schemas.microsoft.com/office/drawing/2014/main" id="{A16DB282-112E-1730-AEED-5846DB3F455E}"/>
              </a:ext>
            </a:extLst>
          </p:cNvPr>
          <p:cNvSpPr/>
          <p:nvPr/>
        </p:nvSpPr>
        <p:spPr>
          <a:xfrm>
            <a:off x="4987636" y="933895"/>
            <a:ext cx="2966048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2. مرحلة الإدراج والالتزامات المستمرة</a:t>
            </a:r>
          </a:p>
        </p:txBody>
      </p:sp>
      <p:sp>
        <p:nvSpPr>
          <p:cNvPr id="47" name="Text 1">
            <a:extLst>
              <a:ext uri="{FF2B5EF4-FFF2-40B4-BE49-F238E27FC236}">
                <a16:creationId xmlns:a16="http://schemas.microsoft.com/office/drawing/2014/main" id="{4D196640-AA63-F13F-224C-215C8E1B4864}"/>
              </a:ext>
            </a:extLst>
          </p:cNvPr>
          <p:cNvSpPr/>
          <p:nvPr/>
        </p:nvSpPr>
        <p:spPr>
          <a:xfrm>
            <a:off x="1013119" y="825052"/>
            <a:ext cx="3461899" cy="492443"/>
          </a:xfrm>
          <a:prstGeom prst="rect">
            <a:avLst/>
          </a:prstGeom>
          <a:solidFill>
            <a:srgbClr val="D1D6DC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  <a:p>
            <a:pPr algn="r" rtl="1"/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51" name="Text 1">
            <a:extLst>
              <a:ext uri="{FF2B5EF4-FFF2-40B4-BE49-F238E27FC236}">
                <a16:creationId xmlns:a16="http://schemas.microsoft.com/office/drawing/2014/main" id="{542203E5-2FEB-BBF4-80FB-835C2382D269}"/>
              </a:ext>
            </a:extLst>
          </p:cNvPr>
          <p:cNvSpPr/>
          <p:nvPr/>
        </p:nvSpPr>
        <p:spPr>
          <a:xfrm>
            <a:off x="8250381" y="948804"/>
            <a:ext cx="2516837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1.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الإصدار والطرح</a:t>
            </a:r>
            <a:endParaRPr lang="ar-KW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52" name="Text 1">
            <a:extLst>
              <a:ext uri="{FF2B5EF4-FFF2-40B4-BE49-F238E27FC236}">
                <a16:creationId xmlns:a16="http://schemas.microsoft.com/office/drawing/2014/main" id="{16E76806-028D-9F63-57AD-0B4D4742DCC9}"/>
              </a:ext>
            </a:extLst>
          </p:cNvPr>
          <p:cNvSpPr/>
          <p:nvPr/>
        </p:nvSpPr>
        <p:spPr>
          <a:xfrm>
            <a:off x="1463658" y="942874"/>
            <a:ext cx="238991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3.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</a:t>
            </a:r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التداول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28CBE-7B2C-1930-F01F-BA9FB6DF7C0C}"/>
              </a:ext>
            </a:extLst>
          </p:cNvPr>
          <p:cNvSpPr txBox="1"/>
          <p:nvPr/>
        </p:nvSpPr>
        <p:spPr>
          <a:xfrm>
            <a:off x="1187772" y="2929586"/>
            <a:ext cx="4596410" cy="1781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أي عملية شراء أو استهلاك أو إلغاء للسندات أو الصكوك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أي تغيير في التصنيف الائتماني أو في الممثل لحملة السندات </a:t>
            </a:r>
            <a:r>
              <a:rPr lang="en-US" sz="1400" dirty="0" err="1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أو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 الصكوك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endParaRPr lang="ar-KW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  <a:p>
            <a:pPr marL="171450" indent="-171450" algn="r" rtl="1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الإفصاح عن البيانات المالية المرحلية والسنوية والتقرير الشرعي للصكوك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400" dirty="0">
              <a:solidFill>
                <a:srgbClr val="3D4852"/>
              </a:solidFill>
              <a:latin typeface="Sakkal Majalla" panose="02000000000000000000" pitchFamily="2" charset="-78"/>
              <a:ea typeface="Tajawal" pitchFamily="34" charset="-122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63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8D2D35F6-5B3A-EC7A-673C-80BFAC4DA1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FC726F9-6A46-E48B-7D8D-599A71B8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43857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دورة حياة السندات والصكوك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FDED2-8763-C060-A171-2D3A2A29CC9D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6CE795D-F19C-99CB-1D6C-F458A130F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311374"/>
              </p:ext>
            </p:extLst>
          </p:nvPr>
        </p:nvGraphicFramePr>
        <p:xfrm>
          <a:off x="586362" y="726892"/>
          <a:ext cx="10325691" cy="6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DCA15F3-88C7-8A5A-B819-5327D0CCC170}"/>
              </a:ext>
            </a:extLst>
          </p:cNvPr>
          <p:cNvSpPr/>
          <p:nvPr/>
        </p:nvSpPr>
        <p:spPr>
          <a:xfrm>
            <a:off x="1936747" y="824688"/>
            <a:ext cx="1420903" cy="468705"/>
          </a:xfrm>
          <a:prstGeom prst="rect">
            <a:avLst/>
          </a:prstGeom>
          <a:solidFill>
            <a:srgbClr val="AF88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B3DF707D-F3A7-8A43-2F98-AD5E215A0756}"/>
              </a:ext>
            </a:extLst>
          </p:cNvPr>
          <p:cNvSpPr/>
          <p:nvPr/>
        </p:nvSpPr>
        <p:spPr>
          <a:xfrm>
            <a:off x="1382145" y="928117"/>
            <a:ext cx="2389910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3. </a:t>
            </a:r>
            <a:r>
              <a:rPr lang="en-US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</a:t>
            </a:r>
            <a:r>
              <a:rPr lang="ar-KW" sz="1600" b="1" dirty="0">
                <a:solidFill>
                  <a:schemeClr val="bg1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التداول</a:t>
            </a:r>
            <a:endParaRPr lang="en-US" sz="1600" b="1" dirty="0">
              <a:solidFill>
                <a:schemeClr val="bg1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pic>
        <p:nvPicPr>
          <p:cNvPr id="18" name="Picture 17" descr="A logo on a building&#10;&#10;AI-generated content may be incorrect.">
            <a:extLst>
              <a:ext uri="{FF2B5EF4-FFF2-40B4-BE49-F238E27FC236}">
                <a16:creationId xmlns:a16="http://schemas.microsoft.com/office/drawing/2014/main" id="{8DCCE9BE-944D-3441-1947-E360FA65B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62" y="2196164"/>
            <a:ext cx="4818743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4F1E8-C1B1-9EFC-5473-9F69A3B8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340E6EA3-8A58-F62F-58ED-8EF9AAB43B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7"/>
            <a:ext cx="12203886" cy="686468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EDA3A3-D581-7442-8862-39CF2CC477A8}"/>
              </a:ext>
            </a:extLst>
          </p:cNvPr>
          <p:cNvSpPr/>
          <p:nvPr/>
        </p:nvSpPr>
        <p:spPr>
          <a:xfrm>
            <a:off x="-11886" y="9427"/>
            <a:ext cx="12203886" cy="5791297"/>
          </a:xfrm>
          <a:prstGeom prst="rect">
            <a:avLst/>
          </a:prstGeom>
          <a:solidFill>
            <a:srgbClr val="1A2F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8D9001-1916-EEAF-E3C5-DA58A1ABEC12}"/>
              </a:ext>
            </a:extLst>
          </p:cNvPr>
          <p:cNvSpPr txBox="1"/>
          <p:nvPr/>
        </p:nvSpPr>
        <p:spPr>
          <a:xfrm>
            <a:off x="2976263" y="2501838"/>
            <a:ext cx="6117996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9" rtl="1">
              <a:lnSpc>
                <a:spcPct val="140000"/>
              </a:lnSpc>
              <a:spcBef>
                <a:spcPts val="0"/>
              </a:spcBef>
              <a:defRPr/>
            </a:pPr>
            <a:r>
              <a:rPr lang="ar-KW" sz="2400" b="0" cap="none" dirty="0">
                <a:solidFill>
                  <a:schemeClr val="bg1"/>
                </a:solidFill>
                <a:latin typeface="Segoe UI Semibold" panose="020B0702040204020203" pitchFamily="34" charset="0"/>
                <a:cs typeface="mohammad bold art 1" pitchFamily="2" charset="-78"/>
              </a:rPr>
              <a:t>وشكراً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869E48-D8F5-EB3E-F4E0-15C96A60A107}"/>
              </a:ext>
            </a:extLst>
          </p:cNvPr>
          <p:cNvCxnSpPr>
            <a:cxnSpLocks/>
          </p:cNvCxnSpPr>
          <p:nvPr/>
        </p:nvCxnSpPr>
        <p:spPr>
          <a:xfrm flipH="1">
            <a:off x="4458539" y="3295658"/>
            <a:ext cx="31267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4E7B75-E549-3099-A307-03692B64DC00}"/>
              </a:ext>
            </a:extLst>
          </p:cNvPr>
          <p:cNvSpPr txBox="1"/>
          <p:nvPr/>
        </p:nvSpPr>
        <p:spPr>
          <a:xfrm>
            <a:off x="2999846" y="3437519"/>
            <a:ext cx="6117996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9" rtl="1">
              <a:lnSpc>
                <a:spcPct val="140000"/>
              </a:lnSpc>
              <a:spcBef>
                <a:spcPts val="0"/>
              </a:spcBef>
              <a:defRPr/>
            </a:pPr>
            <a:r>
              <a:rPr lang="ar-KW" sz="2400" b="0" cap="none" dirty="0">
                <a:solidFill>
                  <a:schemeClr val="bg1"/>
                </a:solidFill>
                <a:latin typeface="Segoe UI Semibold" panose="020B0702040204020203" pitchFamily="34" charset="0"/>
                <a:cs typeface="mohammad bold art 1" pitchFamily="2" charset="-78"/>
              </a:rPr>
              <a:t>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25D7A-2C8B-6397-4262-CBAB00E9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8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yellow stripe&#10;&#10;Description automatically generated">
            <a:extLst>
              <a:ext uri="{FF2B5EF4-FFF2-40B4-BE49-F238E27FC236}">
                <a16:creationId xmlns:a16="http://schemas.microsoft.com/office/drawing/2014/main" id="{A0E90A39-BCFD-6C74-D65A-E01C0B30A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A318A-25B6-7B10-1FA3-ED0A1319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211BDA-3D4E-5253-926D-F9AE0820D1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-241300"/>
            <a:ext cx="12192000" cy="7099300"/>
            <a:chOff x="0" y="-152"/>
            <a:chExt cx="7680" cy="447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363F243-D05A-50B6-A171-CAD4138B74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-152"/>
              <a:ext cx="7680" cy="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06C39B08-0BF6-A690-A980-0D4B8F3EA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2"/>
              <a:ext cx="7690" cy="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A27162C-8819-9A27-332B-F4EB504CA4AE}"/>
              </a:ext>
            </a:extLst>
          </p:cNvPr>
          <p:cNvSpPr txBox="1"/>
          <p:nvPr/>
        </p:nvSpPr>
        <p:spPr>
          <a:xfrm>
            <a:off x="2442882" y="814619"/>
            <a:ext cx="177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K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mohammad bold art 1" pitchFamily="2" charset="-78"/>
              </a:rPr>
              <a:t>الأجندة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2AA59-080F-4203-184E-972FAEB63B77}"/>
              </a:ext>
            </a:extLst>
          </p:cNvPr>
          <p:cNvCxnSpPr>
            <a:cxnSpLocks/>
          </p:cNvCxnSpPr>
          <p:nvPr/>
        </p:nvCxnSpPr>
        <p:spPr>
          <a:xfrm>
            <a:off x="447675" y="1373232"/>
            <a:ext cx="5476875" cy="0"/>
          </a:xfrm>
          <a:prstGeom prst="line">
            <a:avLst/>
          </a:prstGeom>
          <a:ln w="76200">
            <a:solidFill>
              <a:srgbClr val="AF88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5C05362-60C0-3D59-D0E1-6764E522E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94715"/>
              </p:ext>
            </p:extLst>
          </p:nvPr>
        </p:nvGraphicFramePr>
        <p:xfrm>
          <a:off x="447675" y="1813350"/>
          <a:ext cx="5476875" cy="337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75">
                  <a:extLst>
                    <a:ext uri="{9D8B030D-6E8A-4147-A177-3AD203B41FA5}">
                      <a16:colId xmlns:a16="http://schemas.microsoft.com/office/drawing/2014/main" val="2245144191"/>
                    </a:ext>
                  </a:extLst>
                </a:gridCol>
              </a:tblGrid>
              <a:tr h="501743">
                <a:tc>
                  <a:txBody>
                    <a:bodyPr/>
                    <a:lstStyle/>
                    <a:p>
                      <a:pPr algn="r" rtl="1"/>
                      <a:r>
                        <a:rPr lang="ar-KW" sz="1800" kern="12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+mj-ea"/>
                          <a:cs typeface="mohammad bold art 1" pitchFamily="2" charset="-78"/>
                        </a:rPr>
                        <a:t>الموضوع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+mj-ea"/>
                        <a:cs typeface="mohammad bold art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8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12856"/>
                  </a:ext>
                </a:extLst>
              </a:tr>
              <a:tr h="634053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ar-KW" sz="1800" b="1" kern="12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+mj-ea"/>
                          <a:cs typeface="mohammad bold art 1" pitchFamily="2" charset="-78"/>
                        </a:rPr>
                        <a:t>برنامج تطوير منظومة سوق المال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+mj-ea"/>
                        <a:cs typeface="mohammad bold art 1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50802"/>
                  </a:ext>
                </a:extLst>
              </a:tr>
              <a:tr h="634053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ar-KW" sz="1800" b="1" kern="12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+mj-ea"/>
                          <a:cs typeface="mohammad bold art 1" pitchFamily="2" charset="-78"/>
                        </a:rPr>
                        <a:t>نظرة عامة وتعريف السندات والصكوك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+mj-ea"/>
                        <a:cs typeface="mohammad bold art 1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755271"/>
                  </a:ext>
                </a:extLst>
              </a:tr>
              <a:tr h="634053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KW" sz="1800" b="1" kern="12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+mn-ea"/>
                          <a:cs typeface="mohammad bold art 1" pitchFamily="2" charset="-78"/>
                        </a:rPr>
                        <a:t>الإطار التشريعي والتنظيمي للسندات والصكوك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21397"/>
                  </a:ext>
                </a:extLst>
              </a:tr>
              <a:tr h="46792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KW" sz="1800" b="1" kern="12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+mn-ea"/>
                          <a:cs typeface="mohammad bold art 1" pitchFamily="2" charset="-78"/>
                        </a:rPr>
                        <a:t>الأسئلة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983426"/>
                  </a:ext>
                </a:extLst>
              </a:tr>
              <a:tr h="501743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+mj-ea"/>
                        <a:cs typeface="mohammad bold art 1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86358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B26817-6DA1-46AD-749A-E3131E88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5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6621-A804-6F65-0D26-A17D3C83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10404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akkal Majalla" panose="02000000000000000000" pitchFamily="2" charset="-78"/>
                <a:ea typeface="+mn-ea"/>
                <a:cs typeface="mohammad bold art 1" pitchFamily="2" charset="-78"/>
              </a:rPr>
              <a:t>مراحل ومخرجات برنامج تطوير منظومة سوق المال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5C2A3A-F9C7-743E-CE97-BE0760D12D21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FB023C-07B9-3530-AF74-32D78D9601CA}"/>
              </a:ext>
            </a:extLst>
          </p:cNvPr>
          <p:cNvSpPr txBox="1"/>
          <p:nvPr/>
        </p:nvSpPr>
        <p:spPr>
          <a:xfrm>
            <a:off x="9774696" y="6224729"/>
            <a:ext cx="2261937" cy="52938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buClr>
                <a:srgbClr val="000000"/>
              </a:buClr>
              <a:buFont typeface="Arial"/>
              <a:buNone/>
            </a:pPr>
            <a:endParaRPr lang="en-US" sz="1300" kern="0">
              <a:solidFill>
                <a:srgbClr val="6D6E70"/>
              </a:solidFill>
              <a:latin typeface="Sakkal Majalla" panose="02000000000000000000" pitchFamily="2" charset="-78"/>
              <a:ea typeface="Open Sans" charset="0"/>
              <a:cs typeface="mohammad bold art 1" pitchFamily="2" charset="-78"/>
              <a:sym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C87CBE-65FC-C1E8-6E58-290D59C1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>
                <a:latin typeface="Sakkal Majalla" panose="02000000000000000000" pitchFamily="2" charset="-78"/>
                <a:cs typeface="mohammad bold art 1" pitchFamily="2" charset="-78"/>
              </a:rPr>
              <a:t>3</a:t>
            </a:fld>
            <a:endParaRPr lang="en-US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98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E9E5F9BB-4EB8-9EE1-AC20-FDC7B91555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714737"/>
            <a:ext cx="12203886" cy="6159376"/>
          </a:xfr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A4E4230-BBDC-274A-BF8F-E16D89FC79EA}"/>
              </a:ext>
            </a:extLst>
          </p:cNvPr>
          <p:cNvGrpSpPr/>
          <p:nvPr/>
        </p:nvGrpSpPr>
        <p:grpSpPr>
          <a:xfrm>
            <a:off x="754757" y="800836"/>
            <a:ext cx="10497118" cy="5028128"/>
            <a:chOff x="754757" y="800836"/>
            <a:chExt cx="10497118" cy="5028128"/>
          </a:xfrm>
        </p:grpSpPr>
        <p:sp>
          <p:nvSpPr>
            <p:cNvPr id="142" name="Pentagon 85">
              <a:extLst>
                <a:ext uri="{FF2B5EF4-FFF2-40B4-BE49-F238E27FC236}">
                  <a16:creationId xmlns:a16="http://schemas.microsoft.com/office/drawing/2014/main" id="{263BF68E-906C-0CCF-42A6-87800D027759}"/>
                </a:ext>
              </a:extLst>
            </p:cNvPr>
            <p:cNvSpPr/>
            <p:nvPr/>
          </p:nvSpPr>
          <p:spPr>
            <a:xfrm rot="10800000">
              <a:off x="7913256" y="3504127"/>
              <a:ext cx="479045" cy="416256"/>
            </a:xfrm>
            <a:prstGeom prst="homePlat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1E1A6E1D-46F3-1927-091E-1B81C1CCE341}"/>
                </a:ext>
              </a:extLst>
            </p:cNvPr>
            <p:cNvSpPr/>
            <p:nvPr/>
          </p:nvSpPr>
          <p:spPr>
            <a:xfrm>
              <a:off x="4701606" y="1089578"/>
              <a:ext cx="2844677" cy="2844677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rgbClr val="363636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44" name="Freeform: Shape 100">
              <a:extLst>
                <a:ext uri="{FF2B5EF4-FFF2-40B4-BE49-F238E27FC236}">
                  <a16:creationId xmlns:a16="http://schemas.microsoft.com/office/drawing/2014/main" id="{68269912-CB53-191A-E7A5-C7535694E020}"/>
                </a:ext>
              </a:extLst>
            </p:cNvPr>
            <p:cNvSpPr/>
            <p:nvPr/>
          </p:nvSpPr>
          <p:spPr>
            <a:xfrm>
              <a:off x="4428495" y="823046"/>
              <a:ext cx="1502569" cy="1502569"/>
            </a:xfrm>
            <a:custGeom>
              <a:avLst/>
              <a:gdLst>
                <a:gd name="connsiteX0" fmla="*/ 0 w 2003425"/>
                <a:gd name="connsiteY0" fmla="*/ 0 h 2003425"/>
                <a:gd name="connsiteX1" fmla="*/ 2003425 w 2003425"/>
                <a:gd name="connsiteY1" fmla="*/ 0 h 2003425"/>
                <a:gd name="connsiteX2" fmla="*/ 2003425 w 2003425"/>
                <a:gd name="connsiteY2" fmla="*/ 1466359 h 2003425"/>
                <a:gd name="connsiteX3" fmla="*/ 1935571 w 2003425"/>
                <a:gd name="connsiteY3" fmla="*/ 1491194 h 2003425"/>
                <a:gd name="connsiteX4" fmla="*/ 1491196 w 2003425"/>
                <a:gd name="connsiteY4" fmla="*/ 1935570 h 2003425"/>
                <a:gd name="connsiteX5" fmla="*/ 1470132 w 2003425"/>
                <a:gd name="connsiteY5" fmla="*/ 2003425 h 2003425"/>
                <a:gd name="connsiteX6" fmla="*/ 0 w 2003425"/>
                <a:gd name="connsiteY6" fmla="*/ 2003425 h 200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3425" h="2003425">
                  <a:moveTo>
                    <a:pt x="0" y="0"/>
                  </a:moveTo>
                  <a:lnTo>
                    <a:pt x="2003425" y="0"/>
                  </a:lnTo>
                  <a:lnTo>
                    <a:pt x="2003425" y="1466359"/>
                  </a:lnTo>
                  <a:lnTo>
                    <a:pt x="1935571" y="1491194"/>
                  </a:lnTo>
                  <a:cubicBezTo>
                    <a:pt x="1735769" y="1575704"/>
                    <a:pt x="1575705" y="1735767"/>
                    <a:pt x="1491196" y="1935570"/>
                  </a:cubicBezTo>
                  <a:lnTo>
                    <a:pt x="1470132" y="2003425"/>
                  </a:lnTo>
                  <a:lnTo>
                    <a:pt x="0" y="2003425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45" name="Freeform: Shape 104">
              <a:extLst>
                <a:ext uri="{FF2B5EF4-FFF2-40B4-BE49-F238E27FC236}">
                  <a16:creationId xmlns:a16="http://schemas.microsoft.com/office/drawing/2014/main" id="{ACB47145-E24B-5C7D-5E40-100137A0D122}"/>
                </a:ext>
              </a:extLst>
            </p:cNvPr>
            <p:cNvSpPr/>
            <p:nvPr/>
          </p:nvSpPr>
          <p:spPr>
            <a:xfrm>
              <a:off x="6316826" y="823046"/>
              <a:ext cx="1502569" cy="1502569"/>
            </a:xfrm>
            <a:custGeom>
              <a:avLst/>
              <a:gdLst>
                <a:gd name="connsiteX0" fmla="*/ 0 w 2003425"/>
                <a:gd name="connsiteY0" fmla="*/ 0 h 2003425"/>
                <a:gd name="connsiteX1" fmla="*/ 2003425 w 2003425"/>
                <a:gd name="connsiteY1" fmla="*/ 0 h 2003425"/>
                <a:gd name="connsiteX2" fmla="*/ 2003425 w 2003425"/>
                <a:gd name="connsiteY2" fmla="*/ 2003425 h 2003425"/>
                <a:gd name="connsiteX3" fmla="*/ 533294 w 2003425"/>
                <a:gd name="connsiteY3" fmla="*/ 2003425 h 2003425"/>
                <a:gd name="connsiteX4" fmla="*/ 512230 w 2003425"/>
                <a:gd name="connsiteY4" fmla="*/ 1935570 h 2003425"/>
                <a:gd name="connsiteX5" fmla="*/ 67855 w 2003425"/>
                <a:gd name="connsiteY5" fmla="*/ 1491194 h 2003425"/>
                <a:gd name="connsiteX6" fmla="*/ 0 w 2003425"/>
                <a:gd name="connsiteY6" fmla="*/ 1466359 h 200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3425" h="2003425">
                  <a:moveTo>
                    <a:pt x="0" y="0"/>
                  </a:moveTo>
                  <a:lnTo>
                    <a:pt x="2003425" y="0"/>
                  </a:lnTo>
                  <a:lnTo>
                    <a:pt x="2003425" y="2003425"/>
                  </a:lnTo>
                  <a:lnTo>
                    <a:pt x="533294" y="2003425"/>
                  </a:lnTo>
                  <a:lnTo>
                    <a:pt x="512230" y="1935570"/>
                  </a:lnTo>
                  <a:cubicBezTo>
                    <a:pt x="427721" y="1735767"/>
                    <a:pt x="267657" y="1575704"/>
                    <a:pt x="67855" y="1491194"/>
                  </a:cubicBezTo>
                  <a:lnTo>
                    <a:pt x="0" y="1466359"/>
                  </a:lnTo>
                  <a:close/>
                </a:path>
              </a:pathLst>
            </a:cu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46" name="Freeform: Shape 102">
              <a:extLst>
                <a:ext uri="{FF2B5EF4-FFF2-40B4-BE49-F238E27FC236}">
                  <a16:creationId xmlns:a16="http://schemas.microsoft.com/office/drawing/2014/main" id="{0902CD22-1D72-23D8-8D8C-BB50B8458777}"/>
                </a:ext>
              </a:extLst>
            </p:cNvPr>
            <p:cNvSpPr/>
            <p:nvPr/>
          </p:nvSpPr>
          <p:spPr>
            <a:xfrm>
              <a:off x="4428495" y="2711377"/>
              <a:ext cx="1502569" cy="1502568"/>
            </a:xfrm>
            <a:custGeom>
              <a:avLst/>
              <a:gdLst>
                <a:gd name="connsiteX0" fmla="*/ 0 w 2003425"/>
                <a:gd name="connsiteY0" fmla="*/ 0 h 2003424"/>
                <a:gd name="connsiteX1" fmla="*/ 1470133 w 2003425"/>
                <a:gd name="connsiteY1" fmla="*/ 0 h 2003424"/>
                <a:gd name="connsiteX2" fmla="*/ 1491196 w 2003425"/>
                <a:gd name="connsiteY2" fmla="*/ 67854 h 2003424"/>
                <a:gd name="connsiteX3" fmla="*/ 1935571 w 2003425"/>
                <a:gd name="connsiteY3" fmla="*/ 512229 h 2003424"/>
                <a:gd name="connsiteX4" fmla="*/ 2003425 w 2003425"/>
                <a:gd name="connsiteY4" fmla="*/ 537064 h 2003424"/>
                <a:gd name="connsiteX5" fmla="*/ 2003425 w 2003425"/>
                <a:gd name="connsiteY5" fmla="*/ 2003424 h 2003424"/>
                <a:gd name="connsiteX6" fmla="*/ 0 w 2003425"/>
                <a:gd name="connsiteY6" fmla="*/ 2003424 h 2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3425" h="2003424">
                  <a:moveTo>
                    <a:pt x="0" y="0"/>
                  </a:moveTo>
                  <a:lnTo>
                    <a:pt x="1470133" y="0"/>
                  </a:lnTo>
                  <a:lnTo>
                    <a:pt x="1491196" y="67854"/>
                  </a:lnTo>
                  <a:cubicBezTo>
                    <a:pt x="1575705" y="267656"/>
                    <a:pt x="1735769" y="427720"/>
                    <a:pt x="1935571" y="512229"/>
                  </a:cubicBezTo>
                  <a:lnTo>
                    <a:pt x="2003425" y="537064"/>
                  </a:lnTo>
                  <a:lnTo>
                    <a:pt x="2003425" y="2003424"/>
                  </a:lnTo>
                  <a:lnTo>
                    <a:pt x="0" y="2003424"/>
                  </a:lnTo>
                  <a:close/>
                </a:path>
              </a:pathLst>
            </a:custGeom>
            <a:solidFill>
              <a:srgbClr val="59595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rgbClr val="363636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47" name="Freeform: Shape 106">
              <a:extLst>
                <a:ext uri="{FF2B5EF4-FFF2-40B4-BE49-F238E27FC236}">
                  <a16:creationId xmlns:a16="http://schemas.microsoft.com/office/drawing/2014/main" id="{6804E95B-3BAB-F045-908F-099DF9E6520E}"/>
                </a:ext>
              </a:extLst>
            </p:cNvPr>
            <p:cNvSpPr/>
            <p:nvPr/>
          </p:nvSpPr>
          <p:spPr>
            <a:xfrm>
              <a:off x="6316826" y="2711377"/>
              <a:ext cx="1502569" cy="1502568"/>
            </a:xfrm>
            <a:custGeom>
              <a:avLst/>
              <a:gdLst>
                <a:gd name="connsiteX0" fmla="*/ 533293 w 2003425"/>
                <a:gd name="connsiteY0" fmla="*/ 0 h 2003424"/>
                <a:gd name="connsiteX1" fmla="*/ 2003425 w 2003425"/>
                <a:gd name="connsiteY1" fmla="*/ 0 h 2003424"/>
                <a:gd name="connsiteX2" fmla="*/ 2003425 w 2003425"/>
                <a:gd name="connsiteY2" fmla="*/ 2003424 h 2003424"/>
                <a:gd name="connsiteX3" fmla="*/ 0 w 2003425"/>
                <a:gd name="connsiteY3" fmla="*/ 2003424 h 2003424"/>
                <a:gd name="connsiteX4" fmla="*/ 0 w 2003425"/>
                <a:gd name="connsiteY4" fmla="*/ 537064 h 2003424"/>
                <a:gd name="connsiteX5" fmla="*/ 67855 w 2003425"/>
                <a:gd name="connsiteY5" fmla="*/ 512229 h 2003424"/>
                <a:gd name="connsiteX6" fmla="*/ 512230 w 2003425"/>
                <a:gd name="connsiteY6" fmla="*/ 67854 h 2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3425" h="2003424">
                  <a:moveTo>
                    <a:pt x="533293" y="0"/>
                  </a:moveTo>
                  <a:lnTo>
                    <a:pt x="2003425" y="0"/>
                  </a:lnTo>
                  <a:lnTo>
                    <a:pt x="2003425" y="2003424"/>
                  </a:lnTo>
                  <a:lnTo>
                    <a:pt x="0" y="2003424"/>
                  </a:lnTo>
                  <a:lnTo>
                    <a:pt x="0" y="537064"/>
                  </a:lnTo>
                  <a:lnTo>
                    <a:pt x="67855" y="512229"/>
                  </a:lnTo>
                  <a:cubicBezTo>
                    <a:pt x="267657" y="427720"/>
                    <a:pt x="427721" y="267656"/>
                    <a:pt x="512230" y="67854"/>
                  </a:cubicBezTo>
                  <a:close/>
                </a:path>
              </a:pathLst>
            </a:cu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2AD4193-6291-73CA-6463-BF490FA71C97}"/>
                </a:ext>
              </a:extLst>
            </p:cNvPr>
            <p:cNvGrpSpPr/>
            <p:nvPr/>
          </p:nvGrpSpPr>
          <p:grpSpPr>
            <a:xfrm>
              <a:off x="754757" y="4238061"/>
              <a:ext cx="3204802" cy="1433126"/>
              <a:chOff x="8664654" y="1374393"/>
              <a:chExt cx="3194411" cy="1910835"/>
            </a:xfrm>
          </p:grpSpPr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47127DA3-3892-2D34-B5BE-E5C1FC8FD035}"/>
                  </a:ext>
                </a:extLst>
              </p:cNvPr>
              <p:cNvSpPr txBox="1"/>
              <p:nvPr/>
            </p:nvSpPr>
            <p:spPr>
              <a:xfrm>
                <a:off x="8907510" y="1374393"/>
                <a:ext cx="2937088" cy="553997"/>
              </a:xfrm>
              <a:prstGeom prst="rect">
                <a:avLst/>
              </a:prstGeom>
              <a:solidFill>
                <a:srgbClr val="595959">
                  <a:lumMod val="40000"/>
                  <a:lumOff val="60000"/>
                </a:srgbClr>
              </a:solidFill>
            </p:spPr>
            <p:txBody>
              <a:bodyPr wrap="square" lIns="0" rIns="0" rtlCol="0" anchor="b">
                <a:spAutoFit/>
              </a:bodyPr>
              <a:lstStyle/>
              <a:p>
                <a:pPr algn="ctr">
                  <a:defRPr/>
                </a:pPr>
                <a:r>
                  <a:rPr lang="ar-KW" sz="2100" b="1" kern="0" cap="all" dirty="0">
                    <a:solidFill>
                      <a:srgbClr val="595959"/>
                    </a:solidFill>
                    <a:latin typeface="Calibri" panose="020F0502020204030204"/>
                    <a:cs typeface="mohammad bold art 1" pitchFamily="2" charset="-78"/>
                  </a:rPr>
                  <a:t>المرحلة الرابعة</a:t>
                </a:r>
                <a:endParaRPr lang="en-US" sz="2100" b="1" kern="0" cap="all" dirty="0">
                  <a:solidFill>
                    <a:srgbClr val="595959"/>
                  </a:solidFill>
                  <a:latin typeface="Calibri" panose="020F0502020204030204"/>
                  <a:cs typeface="mohammad bold art 1" pitchFamily="2" charset="-78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BCB0DB1E-71BE-AF79-E01B-FA35F390A7D7}"/>
                  </a:ext>
                </a:extLst>
              </p:cNvPr>
              <p:cNvSpPr txBox="1"/>
              <p:nvPr/>
            </p:nvSpPr>
            <p:spPr>
              <a:xfrm>
                <a:off x="8664654" y="1925881"/>
                <a:ext cx="3194411" cy="135934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228600" lvl="1" indent="-228600" algn="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ar-KW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استحداث الوسيط المركزي لسوق المشتقات</a:t>
                </a:r>
                <a:r>
                  <a:rPr lang="en-US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CCP Derivatives </a:t>
                </a:r>
                <a:endParaRPr lang="ar-KW" sz="1000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228600" lvl="1" indent="-228600" algn="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 </a:t>
                </a:r>
                <a:r>
                  <a:rPr lang="ar-SA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تقديم نموذج أعضاء </a:t>
                </a:r>
                <a:r>
                  <a:rPr lang="ar-SA" sz="1000" kern="0" dirty="0" err="1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التقاص</a:t>
                </a:r>
                <a:r>
                  <a:rPr lang="ar-KW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 </a:t>
                </a:r>
                <a:r>
                  <a:rPr lang="en-US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 Clearing Membership Levels</a:t>
                </a:r>
                <a:endParaRPr lang="ar-KW" sz="1000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228600" lvl="1" indent="-228600" algn="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ar-SA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تهيئة البيئة التشريعية والتشغيلية لتقديم المنتجات والخدمات التالية</a:t>
                </a:r>
                <a:r>
                  <a:rPr lang="en-US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:</a:t>
                </a:r>
              </a:p>
              <a:p>
                <a:pPr marL="228600" lvl="1" indent="-228600" algn="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ar-SA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المشتقات المالية</a:t>
                </a:r>
                <a:r>
                  <a:rPr lang="en-US" sz="1000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.</a:t>
                </a:r>
                <a:endParaRPr lang="ar-KW" sz="1000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228600" lvl="1" indent="-228600" algn="r" defTabSz="889000" rtl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  <a:defRPr/>
                </a:pPr>
                <a:endParaRPr lang="ar-SA" sz="1000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mohammad bold art 1" pitchFamily="2" charset="-78"/>
                </a:endParaRP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4E5654F-C0F3-BDBB-BBA2-90BB21DECE63}"/>
                </a:ext>
              </a:extLst>
            </p:cNvPr>
            <p:cNvSpPr txBox="1"/>
            <p:nvPr/>
          </p:nvSpPr>
          <p:spPr>
            <a:xfrm>
              <a:off x="4442520" y="809888"/>
              <a:ext cx="418704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defRPr/>
              </a:pPr>
              <a:r>
                <a:rPr lang="en-US" sz="3600" b="1" kern="0" dirty="0">
                  <a:solidFill>
                    <a:srgbClr val="595959"/>
                  </a:solidFill>
                  <a:latin typeface="Calibri" panose="020F0502020204030204"/>
                  <a:cs typeface="mohammad bold art 1" pitchFamily="2" charset="-78"/>
                </a:rPr>
                <a:t>3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AE20517-8866-E94D-EC14-08E637A4BD23}"/>
                </a:ext>
              </a:extLst>
            </p:cNvPr>
            <p:cNvSpPr txBox="1"/>
            <p:nvPr/>
          </p:nvSpPr>
          <p:spPr>
            <a:xfrm>
              <a:off x="4442723" y="3565549"/>
              <a:ext cx="418704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defRPr/>
              </a:pPr>
              <a:r>
                <a:rPr lang="en-US" sz="3600" b="1" kern="0" dirty="0">
                  <a:solidFill>
                    <a:srgbClr val="595959"/>
                  </a:solidFill>
                  <a:latin typeface="Calibri" panose="020F0502020204030204"/>
                  <a:cs typeface="mohammad bold art 1" pitchFamily="2" charset="-78"/>
                </a:rPr>
                <a:t>4</a:t>
              </a:r>
            </a:p>
          </p:txBody>
        </p:sp>
        <p:sp>
          <p:nvSpPr>
            <p:cNvPr id="151" name="Freeform: Shape 130">
              <a:extLst>
                <a:ext uri="{FF2B5EF4-FFF2-40B4-BE49-F238E27FC236}">
                  <a16:creationId xmlns:a16="http://schemas.microsoft.com/office/drawing/2014/main" id="{8A008195-65C8-EEC8-0CA2-CF38CD78AD1F}"/>
                </a:ext>
              </a:extLst>
            </p:cNvPr>
            <p:cNvSpPr/>
            <p:nvPr/>
          </p:nvSpPr>
          <p:spPr>
            <a:xfrm>
              <a:off x="5138003" y="1532554"/>
              <a:ext cx="793061" cy="793061"/>
            </a:xfrm>
            <a:custGeom>
              <a:avLst/>
              <a:gdLst>
                <a:gd name="connsiteX0" fmla="*/ 1057415 w 1057415"/>
                <a:gd name="connsiteY0" fmla="*/ 0 h 1057415"/>
                <a:gd name="connsiteX1" fmla="*/ 1057415 w 1057415"/>
                <a:gd name="connsiteY1" fmla="*/ 520349 h 1057415"/>
                <a:gd name="connsiteX2" fmla="*/ 989561 w 1057415"/>
                <a:gd name="connsiteY2" fmla="*/ 545184 h 1057415"/>
                <a:gd name="connsiteX3" fmla="*/ 545186 w 1057415"/>
                <a:gd name="connsiteY3" fmla="*/ 989560 h 1057415"/>
                <a:gd name="connsiteX4" fmla="*/ 524122 w 1057415"/>
                <a:gd name="connsiteY4" fmla="*/ 1057415 h 1057415"/>
                <a:gd name="connsiteX5" fmla="*/ 0 w 1057415"/>
                <a:gd name="connsiteY5" fmla="*/ 1057415 h 1057415"/>
                <a:gd name="connsiteX6" fmla="*/ 1961 w 1057415"/>
                <a:gd name="connsiteY6" fmla="*/ 1044563 h 1057415"/>
                <a:gd name="connsiteX7" fmla="*/ 1044563 w 1057415"/>
                <a:gd name="connsiteY7" fmla="*/ 1961 h 1057415"/>
                <a:gd name="connsiteX8" fmla="*/ 1057415 w 1057415"/>
                <a:gd name="connsiteY8" fmla="*/ 0 h 105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415" h="1057415">
                  <a:moveTo>
                    <a:pt x="1057415" y="0"/>
                  </a:moveTo>
                  <a:lnTo>
                    <a:pt x="1057415" y="520349"/>
                  </a:lnTo>
                  <a:lnTo>
                    <a:pt x="989561" y="545184"/>
                  </a:lnTo>
                  <a:cubicBezTo>
                    <a:pt x="789759" y="629694"/>
                    <a:pt x="629695" y="789757"/>
                    <a:pt x="545186" y="989560"/>
                  </a:cubicBezTo>
                  <a:lnTo>
                    <a:pt x="524122" y="1057415"/>
                  </a:lnTo>
                  <a:lnTo>
                    <a:pt x="0" y="1057415"/>
                  </a:lnTo>
                  <a:lnTo>
                    <a:pt x="1961" y="1044563"/>
                  </a:lnTo>
                  <a:cubicBezTo>
                    <a:pt x="109049" y="521237"/>
                    <a:pt x="521238" y="109049"/>
                    <a:pt x="1044563" y="1961"/>
                  </a:cubicBezTo>
                  <a:lnTo>
                    <a:pt x="1057415" y="0"/>
                  </a:lnTo>
                  <a:close/>
                </a:path>
              </a:pathLst>
            </a:custGeom>
            <a:solidFill>
              <a:srgbClr val="A5A5A5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52" name="Freeform: Shape 131">
              <a:extLst>
                <a:ext uri="{FF2B5EF4-FFF2-40B4-BE49-F238E27FC236}">
                  <a16:creationId xmlns:a16="http://schemas.microsoft.com/office/drawing/2014/main" id="{2AB6DBE1-7EC3-D2E7-5D6E-66A9CF149B6A}"/>
                </a:ext>
              </a:extLst>
            </p:cNvPr>
            <p:cNvSpPr/>
            <p:nvPr/>
          </p:nvSpPr>
          <p:spPr>
            <a:xfrm>
              <a:off x="6316825" y="1532554"/>
              <a:ext cx="793062" cy="793061"/>
            </a:xfrm>
            <a:custGeom>
              <a:avLst/>
              <a:gdLst>
                <a:gd name="connsiteX0" fmla="*/ 0 w 1057416"/>
                <a:gd name="connsiteY0" fmla="*/ 0 h 1057415"/>
                <a:gd name="connsiteX1" fmla="*/ 12852 w 1057416"/>
                <a:gd name="connsiteY1" fmla="*/ 1961 h 1057415"/>
                <a:gd name="connsiteX2" fmla="*/ 1055454 w 1057416"/>
                <a:gd name="connsiteY2" fmla="*/ 1044563 h 1057415"/>
                <a:gd name="connsiteX3" fmla="*/ 1057416 w 1057416"/>
                <a:gd name="connsiteY3" fmla="*/ 1057415 h 1057415"/>
                <a:gd name="connsiteX4" fmla="*/ 533294 w 1057416"/>
                <a:gd name="connsiteY4" fmla="*/ 1057415 h 1057415"/>
                <a:gd name="connsiteX5" fmla="*/ 512230 w 1057416"/>
                <a:gd name="connsiteY5" fmla="*/ 989560 h 1057415"/>
                <a:gd name="connsiteX6" fmla="*/ 67855 w 1057416"/>
                <a:gd name="connsiteY6" fmla="*/ 545184 h 1057415"/>
                <a:gd name="connsiteX7" fmla="*/ 0 w 1057416"/>
                <a:gd name="connsiteY7" fmla="*/ 520349 h 1057415"/>
                <a:gd name="connsiteX8" fmla="*/ 0 w 1057416"/>
                <a:gd name="connsiteY8" fmla="*/ 0 h 105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416" h="1057415">
                  <a:moveTo>
                    <a:pt x="0" y="0"/>
                  </a:moveTo>
                  <a:lnTo>
                    <a:pt x="12852" y="1961"/>
                  </a:lnTo>
                  <a:cubicBezTo>
                    <a:pt x="536178" y="109049"/>
                    <a:pt x="948366" y="521237"/>
                    <a:pt x="1055454" y="1044563"/>
                  </a:cubicBezTo>
                  <a:lnTo>
                    <a:pt x="1057416" y="1057415"/>
                  </a:lnTo>
                  <a:lnTo>
                    <a:pt x="533294" y="1057415"/>
                  </a:lnTo>
                  <a:lnTo>
                    <a:pt x="512230" y="989560"/>
                  </a:lnTo>
                  <a:cubicBezTo>
                    <a:pt x="427721" y="789757"/>
                    <a:pt x="267657" y="629694"/>
                    <a:pt x="67855" y="545184"/>
                  </a:cubicBezTo>
                  <a:lnTo>
                    <a:pt x="0" y="52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67A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rgbClr val="363636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53" name="Freeform: Shape 132">
              <a:extLst>
                <a:ext uri="{FF2B5EF4-FFF2-40B4-BE49-F238E27FC236}">
                  <a16:creationId xmlns:a16="http://schemas.microsoft.com/office/drawing/2014/main" id="{EC8D2BE3-6D9D-CEA7-612E-65FC0592DA44}"/>
                </a:ext>
              </a:extLst>
            </p:cNvPr>
            <p:cNvSpPr/>
            <p:nvPr/>
          </p:nvSpPr>
          <p:spPr>
            <a:xfrm>
              <a:off x="5138003" y="2711377"/>
              <a:ext cx="793061" cy="793062"/>
            </a:xfrm>
            <a:custGeom>
              <a:avLst/>
              <a:gdLst>
                <a:gd name="connsiteX0" fmla="*/ 0 w 1057415"/>
                <a:gd name="connsiteY0" fmla="*/ 0 h 1057416"/>
                <a:gd name="connsiteX1" fmla="*/ 524123 w 1057415"/>
                <a:gd name="connsiteY1" fmla="*/ 0 h 1057416"/>
                <a:gd name="connsiteX2" fmla="*/ 545186 w 1057415"/>
                <a:gd name="connsiteY2" fmla="*/ 67854 h 1057416"/>
                <a:gd name="connsiteX3" fmla="*/ 989561 w 1057415"/>
                <a:gd name="connsiteY3" fmla="*/ 512229 h 1057416"/>
                <a:gd name="connsiteX4" fmla="*/ 1057415 w 1057415"/>
                <a:gd name="connsiteY4" fmla="*/ 537064 h 1057416"/>
                <a:gd name="connsiteX5" fmla="*/ 1057415 w 1057415"/>
                <a:gd name="connsiteY5" fmla="*/ 1057416 h 1057416"/>
                <a:gd name="connsiteX6" fmla="*/ 1044563 w 1057415"/>
                <a:gd name="connsiteY6" fmla="*/ 1055454 h 1057416"/>
                <a:gd name="connsiteX7" fmla="*/ 1961 w 1057415"/>
                <a:gd name="connsiteY7" fmla="*/ 12852 h 1057416"/>
                <a:gd name="connsiteX8" fmla="*/ 0 w 1057415"/>
                <a:gd name="connsiteY8" fmla="*/ 0 h 10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415" h="1057416">
                  <a:moveTo>
                    <a:pt x="0" y="0"/>
                  </a:moveTo>
                  <a:lnTo>
                    <a:pt x="524123" y="0"/>
                  </a:lnTo>
                  <a:lnTo>
                    <a:pt x="545186" y="67854"/>
                  </a:lnTo>
                  <a:cubicBezTo>
                    <a:pt x="629695" y="267656"/>
                    <a:pt x="789759" y="427720"/>
                    <a:pt x="989561" y="512229"/>
                  </a:cubicBezTo>
                  <a:lnTo>
                    <a:pt x="1057415" y="537064"/>
                  </a:lnTo>
                  <a:lnTo>
                    <a:pt x="1057415" y="1057416"/>
                  </a:lnTo>
                  <a:lnTo>
                    <a:pt x="1044563" y="1055454"/>
                  </a:lnTo>
                  <a:cubicBezTo>
                    <a:pt x="521238" y="948366"/>
                    <a:pt x="109049" y="536178"/>
                    <a:pt x="1961" y="128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 dirty="0">
                <a:solidFill>
                  <a:srgbClr val="363636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54" name="Freeform: Shape 133">
              <a:extLst>
                <a:ext uri="{FF2B5EF4-FFF2-40B4-BE49-F238E27FC236}">
                  <a16:creationId xmlns:a16="http://schemas.microsoft.com/office/drawing/2014/main" id="{AF6D6B0F-C771-C90F-2699-981A30F8C596}"/>
                </a:ext>
              </a:extLst>
            </p:cNvPr>
            <p:cNvSpPr/>
            <p:nvPr/>
          </p:nvSpPr>
          <p:spPr>
            <a:xfrm>
              <a:off x="6316825" y="2711377"/>
              <a:ext cx="793062" cy="793062"/>
            </a:xfrm>
            <a:custGeom>
              <a:avLst/>
              <a:gdLst>
                <a:gd name="connsiteX0" fmla="*/ 533293 w 1057416"/>
                <a:gd name="connsiteY0" fmla="*/ 0 h 1057416"/>
                <a:gd name="connsiteX1" fmla="*/ 1057416 w 1057416"/>
                <a:gd name="connsiteY1" fmla="*/ 0 h 1057416"/>
                <a:gd name="connsiteX2" fmla="*/ 1055454 w 1057416"/>
                <a:gd name="connsiteY2" fmla="*/ 12852 h 1057416"/>
                <a:gd name="connsiteX3" fmla="*/ 12852 w 1057416"/>
                <a:gd name="connsiteY3" fmla="*/ 1055454 h 1057416"/>
                <a:gd name="connsiteX4" fmla="*/ 0 w 1057416"/>
                <a:gd name="connsiteY4" fmla="*/ 1057416 h 1057416"/>
                <a:gd name="connsiteX5" fmla="*/ 0 w 1057416"/>
                <a:gd name="connsiteY5" fmla="*/ 537064 h 1057416"/>
                <a:gd name="connsiteX6" fmla="*/ 67855 w 1057416"/>
                <a:gd name="connsiteY6" fmla="*/ 512229 h 1057416"/>
                <a:gd name="connsiteX7" fmla="*/ 512230 w 1057416"/>
                <a:gd name="connsiteY7" fmla="*/ 67854 h 1057416"/>
                <a:gd name="connsiteX8" fmla="*/ 533293 w 1057416"/>
                <a:gd name="connsiteY8" fmla="*/ 0 h 10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416" h="1057416">
                  <a:moveTo>
                    <a:pt x="533293" y="0"/>
                  </a:moveTo>
                  <a:lnTo>
                    <a:pt x="1057416" y="0"/>
                  </a:lnTo>
                  <a:lnTo>
                    <a:pt x="1055454" y="12852"/>
                  </a:lnTo>
                  <a:cubicBezTo>
                    <a:pt x="948366" y="536178"/>
                    <a:pt x="536178" y="948366"/>
                    <a:pt x="12852" y="1055454"/>
                  </a:cubicBezTo>
                  <a:lnTo>
                    <a:pt x="0" y="1057416"/>
                  </a:lnTo>
                  <a:lnTo>
                    <a:pt x="0" y="537064"/>
                  </a:lnTo>
                  <a:lnTo>
                    <a:pt x="67855" y="512229"/>
                  </a:lnTo>
                  <a:cubicBezTo>
                    <a:pt x="267657" y="427720"/>
                    <a:pt x="427721" y="267656"/>
                    <a:pt x="512230" y="67854"/>
                  </a:cubicBezTo>
                  <a:lnTo>
                    <a:pt x="533293" y="0"/>
                  </a:lnTo>
                  <a:close/>
                </a:path>
              </a:pathLst>
            </a:custGeom>
            <a:solidFill>
              <a:srgbClr val="1367A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350" kern="0">
                <a:solidFill>
                  <a:srgbClr val="363636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C54F059-D33E-CD65-1800-7D77DB3880F3}"/>
                </a:ext>
              </a:extLst>
            </p:cNvPr>
            <p:cNvSpPr txBox="1"/>
            <p:nvPr/>
          </p:nvSpPr>
          <p:spPr>
            <a:xfrm>
              <a:off x="7384424" y="3565541"/>
              <a:ext cx="418705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defRPr/>
              </a:pP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mohammad bold art 1" pitchFamily="2" charset="-78"/>
                </a:rPr>
                <a:t>2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625710-6C2F-4B5B-93A4-8D00F3431737}"/>
                </a:ext>
              </a:extLst>
            </p:cNvPr>
            <p:cNvGrpSpPr/>
            <p:nvPr/>
          </p:nvGrpSpPr>
          <p:grpSpPr>
            <a:xfrm>
              <a:off x="8173921" y="3504439"/>
              <a:ext cx="3070987" cy="1747850"/>
              <a:chOff x="8777747" y="1325595"/>
              <a:chExt cx="3081318" cy="2535733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0F124AE5-58B0-5DC6-92AF-85FA40EFCF6D}"/>
                  </a:ext>
                </a:extLst>
              </p:cNvPr>
              <p:cNvSpPr txBox="1"/>
              <p:nvPr/>
            </p:nvSpPr>
            <p:spPr>
              <a:xfrm>
                <a:off x="8921977" y="1325595"/>
                <a:ext cx="2937088" cy="602793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1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cs typeface="mohammad bold art 1" pitchFamily="2" charset="-78"/>
                  </a:rPr>
                  <a:t>المرحلة الثانية</a:t>
                </a:r>
                <a:endParaRPr kumimoji="0" lang="en-US" sz="2100" b="1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mohammad bold art 1" pitchFamily="2" charset="-78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4C30F00-EEDC-B467-21C4-EBE15F99B43F}"/>
                  </a:ext>
                </a:extLst>
              </p:cNvPr>
              <p:cNvSpPr txBox="1"/>
              <p:nvPr/>
            </p:nvSpPr>
            <p:spPr>
              <a:xfrm>
                <a:off x="8777747" y="1928388"/>
                <a:ext cx="2929293" cy="193294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تقسيم السوق.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mohammad bold art 1" pitchFamily="2" charset="-78"/>
                </a:endParaRPr>
              </a:p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مؤشرات جديدة للسوق.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فواصل التداول المستثمر.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منصة التداول للشركات غير المدرجة.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التأكيد المتأخر لأمين الحفظ.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mohammad bold art 1" pitchFamily="2" charset="-78"/>
                </a:endParaRPr>
              </a:p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تسهيل إجراءات الصفقات الخاصة.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mohammad bold art 1" pitchFamily="2" charset="-78"/>
                </a:endParaRPr>
              </a:p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التوزيع الإلكتروني للأرباح النقدية.</a:t>
                </a:r>
              </a:p>
              <a:p>
                <a:pPr marL="171450" marR="0" lvl="0" indent="-17145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جلسة الشراء الإجباري.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75EA410-421C-7EEA-BE9C-C7D21E32EF57}"/>
                </a:ext>
              </a:extLst>
            </p:cNvPr>
            <p:cNvSpPr txBox="1"/>
            <p:nvPr/>
          </p:nvSpPr>
          <p:spPr>
            <a:xfrm rot="2687011">
              <a:off x="6333166" y="17851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ar-KW" b="1" kern="0" dirty="0">
                  <a:solidFill>
                    <a:prstClr val="white"/>
                  </a:solidFill>
                  <a:latin typeface="Calibri" panose="020F0502020204030204"/>
                  <a:cs typeface="mohammad bold art 1" pitchFamily="2" charset="-78"/>
                </a:rPr>
                <a:t>2017</a:t>
              </a:r>
              <a:endParaRPr lang="en-US" b="1" kern="0" dirty="0">
                <a:solidFill>
                  <a:prstClr val="white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C39852F-A403-E487-8801-71D221F45240}"/>
                </a:ext>
              </a:extLst>
            </p:cNvPr>
            <p:cNvSpPr txBox="1"/>
            <p:nvPr/>
          </p:nvSpPr>
          <p:spPr>
            <a:xfrm rot="18762770">
              <a:off x="6341621" y="289966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ar-KW" b="1" kern="0" dirty="0">
                  <a:solidFill>
                    <a:srgbClr val="FFFFFF"/>
                  </a:solidFill>
                  <a:latin typeface="Calibri" panose="020F0502020204030204"/>
                  <a:cs typeface="mohammad bold art 1" pitchFamily="2" charset="-78"/>
                </a:rPr>
                <a:t>2018</a:t>
              </a:r>
              <a:endParaRPr lang="en-US" b="1" kern="0" dirty="0">
                <a:solidFill>
                  <a:srgbClr val="FFFFFF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219E9BCF-3D6D-8E6D-EC11-BDC8E10BDD71}"/>
                </a:ext>
              </a:extLst>
            </p:cNvPr>
            <p:cNvSpPr txBox="1"/>
            <p:nvPr/>
          </p:nvSpPr>
          <p:spPr>
            <a:xfrm rot="2499053">
              <a:off x="5294817" y="2897517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Calibri" panose="020F0502020204030204"/>
                  <a:cs typeface="mohammad bold art 1" pitchFamily="2" charset="-78"/>
                </a:rPr>
                <a:t>TBD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3F32D40-2B7F-4D34-B817-00A4D6D2346F}"/>
                </a:ext>
              </a:extLst>
            </p:cNvPr>
            <p:cNvSpPr txBox="1"/>
            <p:nvPr/>
          </p:nvSpPr>
          <p:spPr>
            <a:xfrm rot="19067665">
              <a:off x="5217475" y="17469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ar-KW" b="1" kern="0" dirty="0">
                  <a:solidFill>
                    <a:prstClr val="black"/>
                  </a:solidFill>
                  <a:latin typeface="Calibri" panose="020F0502020204030204"/>
                  <a:cs typeface="mohammad bold art 1" pitchFamily="2" charset="-78"/>
                </a:rPr>
                <a:t>2025</a:t>
              </a:r>
              <a:endParaRPr lang="en-US" b="1" kern="0" dirty="0">
                <a:solidFill>
                  <a:prstClr val="black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A6FB102-718D-F104-1503-09391CFA4991}"/>
                </a:ext>
              </a:extLst>
            </p:cNvPr>
            <p:cNvGrpSpPr/>
            <p:nvPr/>
          </p:nvGrpSpPr>
          <p:grpSpPr>
            <a:xfrm>
              <a:off x="940125" y="801595"/>
              <a:ext cx="10311750" cy="3471153"/>
              <a:chOff x="1512628" y="1374393"/>
              <a:chExt cx="10346437" cy="4628199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C0494EA-259C-4F44-3DD5-AB372004F86D}"/>
                  </a:ext>
                </a:extLst>
              </p:cNvPr>
              <p:cNvSpPr txBox="1"/>
              <p:nvPr/>
            </p:nvSpPr>
            <p:spPr>
              <a:xfrm>
                <a:off x="8921977" y="1374393"/>
                <a:ext cx="2937088" cy="553997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21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cs typeface="mohammad bold art 1" pitchFamily="2" charset="-78"/>
                  </a:rPr>
                  <a:t>المرحلة الأولى</a:t>
                </a:r>
                <a:endParaRPr kumimoji="0" lang="en-US" sz="2100" b="1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mohammad bold art 1" pitchFamily="2" charset="-78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E08BA97-6139-1E61-B1EE-1DEE52D9773E}"/>
                  </a:ext>
                </a:extLst>
              </p:cNvPr>
              <p:cNvSpPr txBox="1"/>
              <p:nvPr/>
            </p:nvSpPr>
            <p:spPr>
              <a:xfrm>
                <a:off x="1512628" y="1955335"/>
                <a:ext cx="3215582" cy="4047257"/>
              </a:xfrm>
              <a:prstGeom prst="rect">
                <a:avLst/>
              </a:prstGeom>
              <a:noFill/>
              <a:effectLst/>
            </p:spPr>
            <p:txBody>
              <a:bodyPr wrap="square" lIns="0" rIns="0" rtlCol="0" anchor="t">
                <a:spAutoFit/>
              </a:bodyPr>
              <a:lstStyle/>
              <a:p>
                <a:pPr marL="0" marR="0" lvl="0" indent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المرحلة الثالثة (الجزء الأول) – تم تطبيق هذا الجزء قي 2019</a:t>
                </a:r>
                <a:endParaRPr kumimoji="0" lang="en-US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cs typeface="mohammad bold art 1" pitchFamily="2" charset="-78"/>
                </a:endParaRPr>
              </a:p>
              <a:p>
                <a:pPr marL="171450" marR="0" lvl="0" indent="-17145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استحداث جلسة التداول بعد الإغلاق.</a:t>
                </a:r>
              </a:p>
              <a:p>
                <a:pPr marL="171450" marR="0" lvl="0" indent="-17145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تقديم البيع على المكشوف وتطوير استخدام اقراض واقتراض الأسهم.</a:t>
                </a:r>
              </a:p>
              <a:p>
                <a:pPr marL="171450" marR="0" lvl="0" indent="-17145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إدراج وتداول الصناديق والصناديق العقارية المدرة للدخل.</a:t>
                </a:r>
              </a:p>
              <a:p>
                <a:pPr marL="171450" marR="0" lvl="0" indent="-17145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تحسين آلية تنفيذ صفقات خارج السوق.</a:t>
                </a:r>
              </a:p>
              <a:p>
                <a:pPr marL="171450" marR="0" lvl="0" indent="-17145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mohammad bold art 1" pitchFamily="2" charset="-78"/>
                  </a:rPr>
                  <a:t>صفقات المبادلة.</a:t>
                </a:r>
              </a:p>
              <a:p>
                <a:pPr marR="0" lvl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mohammad bold art 1" pitchFamily="2" charset="-78"/>
                </a:endParaRPr>
              </a:p>
              <a:p>
                <a:pPr marL="0" marR="0" lvl="1" indent="0" algn="just" defTabSz="9144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المرحلة الثالثة (الجزء الثاني)</a:t>
                </a: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 </a:t>
                </a:r>
                <a:r>
                  <a:rPr kumimoji="0" lang="ar-KW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 -  </a:t>
                </a:r>
                <a:r>
                  <a:rPr lang="ar-KW" sz="1000" b="1" u="sng" kern="0" dirty="0">
                    <a:solidFill>
                      <a:srgbClr val="363636"/>
                    </a:solidFill>
                    <a:latin typeface="Times New Roman" panose="02020603050405020304" pitchFamily="18" charset="0"/>
                    <a:cs typeface="mohammad bold art 1" pitchFamily="2" charset="-78"/>
                  </a:rPr>
                  <a:t>يوليو</a:t>
                </a:r>
                <a:r>
                  <a:rPr kumimoji="0" lang="ar-KW" sz="1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 2025</a:t>
                </a:r>
                <a:endParaRPr kumimoji="0" lang="en-US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171450" marR="0" lvl="1" indent="-171450" algn="just" defTabSz="9144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استحداث الوسيط المركزي للسوق النقدي</a:t>
                </a:r>
                <a:endParaRPr kumimoji="0" lang="ar-KW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171450" marR="0" lvl="1" indent="-171450" algn="just" defTabSz="9144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</a:t>
                </a: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ط</a:t>
                </a: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ب</a:t>
                </a: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يق نموذج التسويات النقدية من خلال نظام البنك المركزي / البنوك التجارية</a:t>
                </a: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.</a:t>
                </a:r>
              </a:p>
              <a:p>
                <a:pPr marL="171450" marR="0" lvl="1" indent="-171450" algn="just" defTabSz="9144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تغيير آلية التسويات باتباع مبدأ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 </a:t>
                </a: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 </a:t>
                </a:r>
                <a:r>
                  <a:rPr kumimoji="0" lang="en-US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DvP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 model 2</a:t>
                </a: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.</a:t>
                </a:r>
              </a:p>
              <a:p>
                <a:pPr marL="171450" marR="0" lvl="1" indent="-171450" algn="just" defTabSz="9144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تقديم نموذج الوسيط المؤهل</a:t>
                </a: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.</a:t>
                </a:r>
              </a:p>
              <a:p>
                <a:pPr marL="171450" marR="0" lvl="1" indent="-171450" algn="just" defTabSz="9144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إنشاء رقم حسابات فرعية ضمن الحسابات المجمعة</a:t>
                </a:r>
                <a:r>
                  <a:rPr kumimoji="0" lang="ar-KW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.</a:t>
                </a: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 </a:t>
                </a:r>
                <a:endParaRPr kumimoji="0" lang="ar-KW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171450" marR="0" lvl="1" indent="-171450" algn="just" defTabSz="9144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تهيئة البيئة التشريعية والتشغيلية لتقديم المنتجات والخدمات التالية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:</a:t>
                </a:r>
                <a:endParaRPr kumimoji="0" lang="ar-KW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228600" marR="0" lvl="1" indent="-228600" algn="just" defTabSz="8890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صناديق المؤشرات المتداولة</a:t>
                </a:r>
                <a:endParaRPr kumimoji="0" lang="ar-KW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  <a:p>
                <a:pPr marL="228600" marR="0" lvl="1" indent="-228600" algn="just" defTabSz="88900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ar-SA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السندات والصكوك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6363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mohammad bold art 1" pitchFamily="2" charset="-78"/>
                  </a:rPr>
                  <a:t>.</a:t>
                </a:r>
                <a:endParaRPr kumimoji="0" lang="ar-KW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mohammad bold art 1" pitchFamily="2" charset="-78"/>
                </a:endParaRPr>
              </a:p>
            </p:txBody>
          </p: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BC6D33C-F39E-3E95-AD1D-B7C2A7899C83}"/>
                </a:ext>
              </a:extLst>
            </p:cNvPr>
            <p:cNvSpPr/>
            <p:nvPr/>
          </p:nvSpPr>
          <p:spPr>
            <a:xfrm>
              <a:off x="4407255" y="2040399"/>
              <a:ext cx="783692" cy="25950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E0E6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79A2B3"/>
                  </a:solidFill>
                  <a:prstDash val="solid"/>
                </a14:hiddenLine>
              </a:ext>
            </a:extLst>
          </p:spPr>
          <p:txBody>
            <a:bodyPr tIns="90000" bIns="90000" rtlCol="0" anchor="ctr" anchorCtr="0"/>
            <a:lstStyle/>
            <a:p>
              <a:pPr>
                <a:defRPr/>
              </a:pPr>
              <a:r>
                <a:rPr lang="en-US" sz="1400" b="1" i="1" kern="0" dirty="0">
                  <a:solidFill>
                    <a:prstClr val="black"/>
                  </a:solidFill>
                  <a:latin typeface="Calibri Light" panose="020F0302020204030204"/>
                  <a:cs typeface="mohammad bold art 1" pitchFamily="2" charset="-78"/>
                </a:rPr>
                <a:t>Live</a:t>
              </a:r>
            </a:p>
          </p:txBody>
        </p:sp>
        <p:sp>
          <p:nvSpPr>
            <p:cNvPr id="163" name="Pentagon 9">
              <a:extLst>
                <a:ext uri="{FF2B5EF4-FFF2-40B4-BE49-F238E27FC236}">
                  <a16:creationId xmlns:a16="http://schemas.microsoft.com/office/drawing/2014/main" id="{7B3139FC-10C9-B3B1-566A-8E9107F8E9B7}"/>
                </a:ext>
              </a:extLst>
            </p:cNvPr>
            <p:cNvSpPr/>
            <p:nvPr/>
          </p:nvSpPr>
          <p:spPr>
            <a:xfrm>
              <a:off x="3933717" y="4238061"/>
              <a:ext cx="424522" cy="413615"/>
            </a:xfrm>
            <a:prstGeom prst="homePlate">
              <a:avLst/>
            </a:prstGeom>
            <a:solidFill>
              <a:srgbClr val="59595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363636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64" name="Pentagon 83">
              <a:extLst>
                <a:ext uri="{FF2B5EF4-FFF2-40B4-BE49-F238E27FC236}">
                  <a16:creationId xmlns:a16="http://schemas.microsoft.com/office/drawing/2014/main" id="{E9A2E829-5663-BEC9-DE9F-A14E89819381}"/>
                </a:ext>
              </a:extLst>
            </p:cNvPr>
            <p:cNvSpPr/>
            <p:nvPr/>
          </p:nvSpPr>
          <p:spPr>
            <a:xfrm>
              <a:off x="3939128" y="811035"/>
              <a:ext cx="424522" cy="413615"/>
            </a:xfrm>
            <a:prstGeom prst="homePlat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65" name="Pentagon 84">
              <a:extLst>
                <a:ext uri="{FF2B5EF4-FFF2-40B4-BE49-F238E27FC236}">
                  <a16:creationId xmlns:a16="http://schemas.microsoft.com/office/drawing/2014/main" id="{E51A7ADB-9710-BDCE-25F6-76251B117479}"/>
                </a:ext>
              </a:extLst>
            </p:cNvPr>
            <p:cNvSpPr/>
            <p:nvPr/>
          </p:nvSpPr>
          <p:spPr>
            <a:xfrm rot="10800000">
              <a:off x="7913256" y="800836"/>
              <a:ext cx="424522" cy="413615"/>
            </a:xfrm>
            <a:prstGeom prst="homePlate">
              <a:avLst>
                <a:gd name="adj" fmla="val 52781"/>
              </a:avLst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endParaRPr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DFF02102-612C-6D9C-AE8C-6CD2F993C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3217" y="2243624"/>
              <a:ext cx="998525" cy="62469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F8024BE8-B223-1CFD-5211-7304F648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8898" y="2078730"/>
              <a:ext cx="272876" cy="204657"/>
            </a:xfrm>
            <a:prstGeom prst="rect">
              <a:avLst/>
            </a:prstGeom>
          </p:spPr>
        </p:pic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08D335B-0491-46AA-BE2E-D4799BCFC3C9}"/>
                </a:ext>
              </a:extLst>
            </p:cNvPr>
            <p:cNvSpPr/>
            <p:nvPr/>
          </p:nvSpPr>
          <p:spPr>
            <a:xfrm>
              <a:off x="7081010" y="2040399"/>
              <a:ext cx="553331" cy="27019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E0E6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79A2B3"/>
                  </a:solidFill>
                  <a:prstDash val="solid"/>
                </a14:hiddenLine>
              </a:ext>
            </a:extLst>
          </p:spPr>
          <p:txBody>
            <a:bodyPr tIns="90000" bIns="90000" rtlCol="0" anchor="ctr" anchorCtr="0"/>
            <a:lstStyle/>
            <a:p>
              <a:pPr algn="ctr">
                <a:defRPr/>
              </a:pPr>
              <a:r>
                <a:rPr lang="en-US" sz="1400" b="1" i="1" kern="0" dirty="0">
                  <a:solidFill>
                    <a:prstClr val="white"/>
                  </a:solidFill>
                  <a:latin typeface="Calibri Light" panose="020F0302020204030204"/>
                  <a:cs typeface="mohammad bold art 1" pitchFamily="2" charset="-78"/>
                </a:rPr>
                <a:t>Live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91393FC-DEE0-9428-FB92-09C519BEEB64}"/>
                </a:ext>
              </a:extLst>
            </p:cNvPr>
            <p:cNvSpPr/>
            <p:nvPr/>
          </p:nvSpPr>
          <p:spPr>
            <a:xfrm>
              <a:off x="7076873" y="2737033"/>
              <a:ext cx="495872" cy="27019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E0E6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79A2B3"/>
                  </a:solidFill>
                  <a:prstDash val="solid"/>
                </a14:hiddenLine>
              </a:ext>
            </a:extLst>
          </p:spPr>
          <p:txBody>
            <a:bodyPr tIns="90000" bIns="90000" rtlCol="0" anchor="ctr" anchorCtr="0"/>
            <a:lstStyle/>
            <a:p>
              <a:pPr algn="ctr">
                <a:defRPr/>
              </a:pPr>
              <a:r>
                <a:rPr lang="en-US" sz="1400" b="1" i="1" kern="0" dirty="0">
                  <a:solidFill>
                    <a:srgbClr val="FFFFFF"/>
                  </a:solidFill>
                  <a:latin typeface="Calibri Light" panose="020F0302020204030204"/>
                  <a:cs typeface="mohammad bold art 1" pitchFamily="2" charset="-78"/>
                </a:rPr>
                <a:t>Live</a:t>
              </a:r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6ABAE892-2342-B480-3D74-1E4758DD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4318" y="2095251"/>
              <a:ext cx="272876" cy="204657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C20B439F-FF8E-BE53-4B2A-ECD8045A0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5472" y="2790615"/>
              <a:ext cx="272876" cy="204657"/>
            </a:xfrm>
            <a:prstGeom prst="rect">
              <a:avLst/>
            </a:prstGeom>
          </p:spPr>
        </p:pic>
        <p:sp>
          <p:nvSpPr>
            <p:cNvPr id="173" name="TextBox 125">
              <a:extLst>
                <a:ext uri="{FF2B5EF4-FFF2-40B4-BE49-F238E27FC236}">
                  <a16:creationId xmlns:a16="http://schemas.microsoft.com/office/drawing/2014/main" id="{A09043A6-0F3A-2E4F-F1AD-0C098FB1867A}"/>
                </a:ext>
              </a:extLst>
            </p:cNvPr>
            <p:cNvSpPr txBox="1"/>
            <p:nvPr/>
          </p:nvSpPr>
          <p:spPr>
            <a:xfrm>
              <a:off x="4719615" y="4514947"/>
              <a:ext cx="2927241" cy="415498"/>
            </a:xfrm>
            <a:prstGeom prst="rect">
              <a:avLst/>
            </a:prstGeom>
            <a:solidFill>
              <a:srgbClr val="1367A2"/>
            </a:solidFill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KW" sz="2100" b="1" cap="all" dirty="0">
                  <a:solidFill>
                    <a:srgbClr val="E7E6E6"/>
                  </a:solidFill>
                  <a:latin typeface="Calibri" panose="020F0502020204030204"/>
                  <a:cs typeface="mohammad bold art 1" pitchFamily="2" charset="-78"/>
                </a:rPr>
                <a:t>مبادرات 2021</a:t>
              </a:r>
              <a:endParaRPr lang="en-US" sz="2100" b="1" cap="all" dirty="0">
                <a:solidFill>
                  <a:srgbClr val="E7E6E6"/>
                </a:solidFill>
                <a:latin typeface="Calibri" panose="020F0502020204030204"/>
                <a:cs typeface="mohammad bold art 1" pitchFamily="2" charset="-78"/>
              </a:endParaRPr>
            </a:p>
          </p:txBody>
        </p:sp>
        <p:sp>
          <p:nvSpPr>
            <p:cNvPr id="174" name="TextBox 126">
              <a:extLst>
                <a:ext uri="{FF2B5EF4-FFF2-40B4-BE49-F238E27FC236}">
                  <a16:creationId xmlns:a16="http://schemas.microsoft.com/office/drawing/2014/main" id="{A40F43A2-A087-BBE8-1943-2EEC5341C2DD}"/>
                </a:ext>
              </a:extLst>
            </p:cNvPr>
            <p:cNvSpPr txBox="1"/>
            <p:nvPr/>
          </p:nvSpPr>
          <p:spPr>
            <a:xfrm>
              <a:off x="4727384" y="4928718"/>
              <a:ext cx="2919472" cy="90024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ar-KW" sz="1050" dirty="0">
                  <a:solidFill>
                    <a:prstClr val="black"/>
                  </a:solidFill>
                  <a:latin typeface="Calibri Light" panose="020F0302020204030204"/>
                  <a:cs typeface="mohammad bold art 1" pitchFamily="2" charset="-78"/>
                </a:rPr>
                <a:t>التداول بالهامش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ar-KW" sz="1050" dirty="0">
                  <a:solidFill>
                    <a:prstClr val="black"/>
                  </a:solidFill>
                  <a:latin typeface="Calibri Light" panose="020F0302020204030204"/>
                  <a:cs typeface="mohammad bold art 1" pitchFamily="2" charset="-78"/>
                </a:rPr>
                <a:t>تداول حقوق الأولوية </a:t>
              </a:r>
              <a:endParaRPr lang="en-US" sz="1050" dirty="0">
                <a:solidFill>
                  <a:prstClr val="black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ar-KW" sz="1050" dirty="0">
                  <a:solidFill>
                    <a:prstClr val="black"/>
                  </a:solidFill>
                  <a:latin typeface="Calibri Light" panose="020F0302020204030204"/>
                  <a:cs typeface="mohammad bold art 1" pitchFamily="2" charset="-78"/>
                </a:rPr>
                <a:t>تحسين شروط الاكتتاب والادراج</a:t>
              </a:r>
              <a:endParaRPr lang="en-US" sz="1050" dirty="0">
                <a:solidFill>
                  <a:prstClr val="black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ar-KW" sz="1050" dirty="0">
                  <a:solidFill>
                    <a:prstClr val="black"/>
                  </a:solidFill>
                  <a:latin typeface="Calibri Light" panose="020F0302020204030204"/>
                  <a:cs typeface="mohammad bold art 1" pitchFamily="2" charset="-78"/>
                </a:rPr>
                <a:t>إضافة وسيط الاقراض</a:t>
              </a:r>
              <a:endParaRPr lang="en-US" sz="1050" dirty="0">
                <a:solidFill>
                  <a:prstClr val="black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50" b="1" dirty="0">
                <a:solidFill>
                  <a:srgbClr val="4472C4"/>
                </a:solidFill>
                <a:latin typeface="Calibri Light" panose="020F0302020204030204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FDD9F48-2335-E359-1821-2219091E72B7}"/>
                </a:ext>
              </a:extLst>
            </p:cNvPr>
            <p:cNvSpPr txBox="1"/>
            <p:nvPr/>
          </p:nvSpPr>
          <p:spPr>
            <a:xfrm>
              <a:off x="7328621" y="818324"/>
              <a:ext cx="418704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Calibri" panose="020F0502020204030204"/>
                  <a:cs typeface="mohammad bold art 1" pitchFamily="2" charset="-78"/>
                </a:rPr>
                <a:t>1</a:t>
              </a: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464281EE-D348-8509-4310-515E51267429}"/>
              </a:ext>
            </a:extLst>
          </p:cNvPr>
          <p:cNvSpPr txBox="1"/>
          <p:nvPr/>
        </p:nvSpPr>
        <p:spPr>
          <a:xfrm>
            <a:off x="8141477" y="1224650"/>
            <a:ext cx="2932991" cy="178510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توحيد دورة التسوية إلى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T+3</a:t>
            </a: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.</a:t>
            </a: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تطبيق مبدأ التسليم مقابل الاستلام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(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DvP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)</a:t>
            </a: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.</a:t>
            </a: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mohammad bold art 1" pitchFamily="2" charset="-78"/>
              </a:rPr>
              <a:t>مفهوم الضمانات المالية لمواجهة مخاطر الإخفاقات.</a:t>
            </a:r>
            <a:endParaRPr kumimoji="0" lang="ar-KW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mohammad bold art 1" pitchFamily="2" charset="-78"/>
            </a:endParaRP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mohammad bold art 1" pitchFamily="2" charset="-78"/>
              </a:rPr>
              <a:t>آلية تحديد المواعيد المتعلقة باستحقاقات الأسهم والمساهمين المستحقين للتوزيعات لتتوافق مع الممارسات العالمية.</a:t>
            </a:r>
            <a:endParaRPr kumimoji="0" lang="ar-KW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mohammad bold art 1" pitchFamily="2" charset="-78"/>
            </a:endParaRP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خاصية رفض الالتزام لأمين الحفظ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.</a:t>
            </a: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mohammad bold art 1" pitchFamily="2" charset="-78"/>
              </a:rPr>
              <a:t>وحدات التغيير السعري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mohammad bold art 1" pitchFamily="2" charset="-78"/>
              </a:rPr>
              <a:t>الحدود السعرية (الحد الأعلى والحد الأدنى).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mohammad bold art 1" pitchFamily="2" charset="-78"/>
              </a:rPr>
              <a:t>استحداث الإغلاق العشوائي.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171450" marR="0" lvl="0" indent="-1714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mohammad bold art 1" pitchFamily="2" charset="-78"/>
              </a:rPr>
              <a:t>توفير النظم اللازمة لعمل صانع السوق.</a:t>
            </a:r>
            <a:endParaRPr kumimoji="0" lang="ar-KW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mohammad bold art 1" pitchFamily="2" charset="-78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848311E-D777-25AC-599B-E802FFBE0E09}"/>
              </a:ext>
            </a:extLst>
          </p:cNvPr>
          <p:cNvSpPr txBox="1"/>
          <p:nvPr/>
        </p:nvSpPr>
        <p:spPr>
          <a:xfrm>
            <a:off x="1072591" y="809888"/>
            <a:ext cx="2940796" cy="415498"/>
          </a:xfrm>
          <a:prstGeom prst="rect">
            <a:avLst/>
          </a:prstGeom>
          <a:solidFill>
            <a:srgbClr val="FFC000">
              <a:lumMod val="75000"/>
            </a:srgbClr>
          </a:solidFill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100" b="1" i="0" u="none" strike="noStrike" kern="0" cap="all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cs typeface="mohammad bold art 1" pitchFamily="2" charset="-78"/>
              </a:rPr>
              <a:t>المرحلة الثالثة</a:t>
            </a:r>
            <a:endParaRPr kumimoji="0" lang="en-US" sz="2100" b="1" i="0" u="none" strike="noStrike" kern="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328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C107C-AC1C-2101-E1A6-7B35CE6F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0807CB-6917-CAC2-0A0B-D0F11847B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261"/>
            <a:ext cx="12192000" cy="10177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C266C6-7AC6-B20C-12C9-193F4D0B85E6}"/>
              </a:ext>
            </a:extLst>
          </p:cNvPr>
          <p:cNvSpPr txBox="1">
            <a:spLocks/>
          </p:cNvSpPr>
          <p:nvPr/>
        </p:nvSpPr>
        <p:spPr>
          <a:xfrm>
            <a:off x="1042416" y="1009740"/>
            <a:ext cx="10358568" cy="399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 fontAlgn="t">
              <a:lnSpc>
                <a:spcPct val="250000"/>
              </a:lnSpc>
            </a:pPr>
            <a:endParaRPr lang="ar-KW" sz="1800" dirty="0">
              <a:latin typeface="Calibri" panose="020F05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342900" indent="-342900" algn="just" rtl="1" fontAlgn="t">
              <a:lnSpc>
                <a:spcPct val="250000"/>
              </a:lnSpc>
              <a:buFont typeface="+mj-lt"/>
              <a:buAutoNum type="arabicPeriod"/>
            </a:pPr>
            <a:endParaRPr lang="ar-KW" sz="1800" dirty="0">
              <a:latin typeface="Calibri" panose="020F05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215A19F-2A03-82E8-FE09-31459DEB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584" y="5933889"/>
            <a:ext cx="349718" cy="365125"/>
          </a:xfrm>
        </p:spPr>
        <p:txBody>
          <a:bodyPr/>
          <a:lstStyle/>
          <a:p>
            <a:pPr algn="ctr"/>
            <a:fld id="{B99D4975-D9DB-458B-8863-3206EBA360EF}" type="slidenum">
              <a:rPr lang="en-US" b="1" smtClean="0">
                <a:solidFill>
                  <a:schemeClr val="bg1">
                    <a:lumMod val="75000"/>
                  </a:schemeClr>
                </a:solidFill>
              </a:rPr>
              <a:pPr algn="ctr"/>
              <a:t>4</a:t>
            </a:fld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03CB82-9A53-9AB1-431A-23B4FB758499}"/>
              </a:ext>
            </a:extLst>
          </p:cNvPr>
          <p:cNvGrpSpPr/>
          <p:nvPr/>
        </p:nvGrpSpPr>
        <p:grpSpPr>
          <a:xfrm>
            <a:off x="754413" y="1171766"/>
            <a:ext cx="10478490" cy="3795448"/>
            <a:chOff x="1003682" y="1443750"/>
            <a:chExt cx="10478490" cy="3240463"/>
          </a:xfrm>
        </p:grpSpPr>
        <p:sp>
          <p:nvSpPr>
            <p:cNvPr id="3" name="TextBox 25">
              <a:extLst>
                <a:ext uri="{FF2B5EF4-FFF2-40B4-BE49-F238E27FC236}">
                  <a16:creationId xmlns:a16="http://schemas.microsoft.com/office/drawing/2014/main" id="{9500C093-3347-82EE-6C1B-E7ED84E829FA}"/>
                </a:ext>
              </a:extLst>
            </p:cNvPr>
            <p:cNvSpPr txBox="1"/>
            <p:nvPr/>
          </p:nvSpPr>
          <p:spPr>
            <a:xfrm>
              <a:off x="8001861" y="3367431"/>
              <a:ext cx="3308869" cy="3416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pPr algn="r" rtl="1"/>
              <a:r>
                <a:rPr lang="ar-KW" sz="2000" b="1" dirty="0">
                  <a:latin typeface="Calibri Light" panose="020F0302020204030204"/>
                  <a:cs typeface="mohammad bold art 1" pitchFamily="2" charset="-78"/>
                </a:rPr>
                <a:t>العديد من المشاركين</a:t>
              </a:r>
              <a:endParaRPr lang="en-US" sz="2000" b="1" dirty="0">
                <a:latin typeface="Calibri Light" panose="020F0302020204030204"/>
                <a:cs typeface="mohammad bold art 1" pitchFamily="2" charset="-78"/>
              </a:endParaRPr>
            </a:p>
          </p:txBody>
        </p:sp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C58D4AB4-BFBC-5274-FD77-08F7024E0FB8}"/>
                </a:ext>
              </a:extLst>
            </p:cNvPr>
            <p:cNvSpPr txBox="1"/>
            <p:nvPr/>
          </p:nvSpPr>
          <p:spPr>
            <a:xfrm>
              <a:off x="1059285" y="3543659"/>
              <a:ext cx="4011750" cy="3416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r>
                <a:rPr lang="ar-KW" sz="2000" b="1" dirty="0">
                  <a:solidFill>
                    <a:srgbClr val="595959"/>
                  </a:solidFill>
                  <a:latin typeface="Calibri Light" panose="020F0302020204030204"/>
                  <a:cs typeface="mohammad bold art 1" pitchFamily="2" charset="-78"/>
                </a:rPr>
                <a:t>تعاون مع بنك الكويت المركزي</a:t>
              </a:r>
              <a:endParaRPr lang="en-US" sz="2000" b="1" dirty="0">
                <a:solidFill>
                  <a:srgbClr val="595959"/>
                </a:solidFill>
                <a:latin typeface="Calibri Light" panose="020F0302020204030204"/>
                <a:cs typeface="mohammad bold art 1" pitchFamily="2" charset="-78"/>
              </a:endParaRPr>
            </a:p>
          </p:txBody>
        </p:sp>
        <p:sp>
          <p:nvSpPr>
            <p:cNvPr id="7" name="TextBox 27">
              <a:extLst>
                <a:ext uri="{FF2B5EF4-FFF2-40B4-BE49-F238E27FC236}">
                  <a16:creationId xmlns:a16="http://schemas.microsoft.com/office/drawing/2014/main" id="{9814E40A-CFC8-7F00-1271-D2BCADC0A592}"/>
                </a:ext>
              </a:extLst>
            </p:cNvPr>
            <p:cNvSpPr txBox="1"/>
            <p:nvPr/>
          </p:nvSpPr>
          <p:spPr>
            <a:xfrm>
              <a:off x="8419030" y="1731928"/>
              <a:ext cx="2891700" cy="3416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pPr algn="r" rtl="1"/>
              <a:r>
                <a:rPr lang="ar-KW" sz="2000" b="1" dirty="0">
                  <a:solidFill>
                    <a:srgbClr val="114C76"/>
                  </a:solidFill>
                  <a:latin typeface="Calibri Light" panose="020F0302020204030204"/>
                  <a:cs typeface="mohammad bold art 1" pitchFamily="2" charset="-78"/>
                </a:rPr>
                <a:t>31 اختبار سوق موسع</a:t>
              </a:r>
              <a:endParaRPr lang="en-US" sz="2000" b="1" dirty="0">
                <a:solidFill>
                  <a:srgbClr val="114C76"/>
                </a:solidFill>
                <a:latin typeface="Calibri Light" panose="020F0302020204030204"/>
                <a:cs typeface="mohammad bold art 1" pitchFamily="2" charset="-78"/>
              </a:endParaRPr>
            </a:p>
          </p:txBody>
        </p: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id="{7A6D8722-7F02-6C6C-88FB-AA9EC7AC9209}"/>
                </a:ext>
              </a:extLst>
            </p:cNvPr>
            <p:cNvSpPr txBox="1"/>
            <p:nvPr/>
          </p:nvSpPr>
          <p:spPr>
            <a:xfrm>
              <a:off x="1017867" y="1690072"/>
              <a:ext cx="3150501" cy="3416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pPr algn="r" rtl="1"/>
              <a:r>
                <a:rPr lang="ar-KW" sz="2000" b="1" dirty="0">
                  <a:solidFill>
                    <a:srgbClr val="363636">
                      <a:lumMod val="60000"/>
                      <a:lumOff val="40000"/>
                    </a:srgbClr>
                  </a:solidFill>
                  <a:latin typeface="Calibri Light" panose="020F0302020204030204"/>
                  <a:cs typeface="mohammad bold art 1" pitchFamily="2" charset="-78"/>
                </a:rPr>
                <a:t>تشريعات تنظيمية جذرية</a:t>
              </a:r>
              <a:endParaRPr lang="en-US" sz="2000" b="1" dirty="0">
                <a:solidFill>
                  <a:srgbClr val="363636">
                    <a:lumMod val="60000"/>
                    <a:lumOff val="40000"/>
                  </a:srgbClr>
                </a:solidFill>
                <a:latin typeface="Calibri Light" panose="020F0302020204030204"/>
                <a:cs typeface="mohammad bold art 1" pitchFamily="2" charset="-78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EF030B5C-1E86-75C8-800A-F063C404418E}"/>
                </a:ext>
              </a:extLst>
            </p:cNvPr>
            <p:cNvSpPr/>
            <p:nvPr/>
          </p:nvSpPr>
          <p:spPr>
            <a:xfrm>
              <a:off x="6101031" y="3147090"/>
              <a:ext cx="840612" cy="829127"/>
            </a:xfrm>
            <a:custGeom>
              <a:avLst/>
              <a:gdLst>
                <a:gd name="connsiteX0" fmla="*/ 0 w 1158773"/>
                <a:gd name="connsiteY0" fmla="*/ 0 h 1142941"/>
                <a:gd name="connsiteX1" fmla="*/ 1158773 w 1158773"/>
                <a:gd name="connsiteY1" fmla="*/ 0 h 1142941"/>
                <a:gd name="connsiteX2" fmla="*/ 1153114 w 1158773"/>
                <a:gd name="connsiteY2" fmla="*/ 112081 h 1142941"/>
                <a:gd name="connsiteX3" fmla="*/ 10779 w 1158773"/>
                <a:gd name="connsiteY3" fmla="*/ 1142941 h 1142941"/>
                <a:gd name="connsiteX4" fmla="*/ 0 w 1158773"/>
                <a:gd name="connsiteY4" fmla="*/ 1142397 h 11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73" h="1142941">
                  <a:moveTo>
                    <a:pt x="0" y="0"/>
                  </a:moveTo>
                  <a:lnTo>
                    <a:pt x="1158773" y="0"/>
                  </a:lnTo>
                  <a:lnTo>
                    <a:pt x="1153114" y="112081"/>
                  </a:lnTo>
                  <a:cubicBezTo>
                    <a:pt x="1094311" y="691100"/>
                    <a:pt x="605312" y="1142941"/>
                    <a:pt x="10779" y="1142941"/>
                  </a:cubicBezTo>
                  <a:lnTo>
                    <a:pt x="0" y="1142397"/>
                  </a:lnTo>
                  <a:close/>
                </a:path>
              </a:pathLst>
            </a:custGeom>
            <a:solidFill>
              <a:srgbClr val="C8964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AU" sz="1200">
                <a:solidFill>
                  <a:srgbClr val="151515">
                    <a:lumMod val="75000"/>
                    <a:lumOff val="25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F1046E9-9AD4-D526-89C1-BA9012564480}"/>
                </a:ext>
              </a:extLst>
            </p:cNvPr>
            <p:cNvSpPr/>
            <p:nvPr/>
          </p:nvSpPr>
          <p:spPr>
            <a:xfrm>
              <a:off x="6100933" y="2311031"/>
              <a:ext cx="840808" cy="836849"/>
            </a:xfrm>
            <a:custGeom>
              <a:avLst/>
              <a:gdLst>
                <a:gd name="connsiteX0" fmla="*/ 10779 w 1159042"/>
                <a:gd name="connsiteY0" fmla="*/ 0 h 1153585"/>
                <a:gd name="connsiteX1" fmla="*/ 1159042 w 1159042"/>
                <a:gd name="connsiteY1" fmla="*/ 1148263 h 1153585"/>
                <a:gd name="connsiteX2" fmla="*/ 1158773 w 1159042"/>
                <a:gd name="connsiteY2" fmla="*/ 1153585 h 1153585"/>
                <a:gd name="connsiteX3" fmla="*/ 0 w 1159042"/>
                <a:gd name="connsiteY3" fmla="*/ 1153585 h 1153585"/>
                <a:gd name="connsiteX4" fmla="*/ 0 w 1159042"/>
                <a:gd name="connsiteY4" fmla="*/ 544 h 115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042" h="1153585">
                  <a:moveTo>
                    <a:pt x="10779" y="0"/>
                  </a:moveTo>
                  <a:cubicBezTo>
                    <a:pt x="644947" y="0"/>
                    <a:pt x="1159042" y="514095"/>
                    <a:pt x="1159042" y="1148263"/>
                  </a:cubicBezTo>
                  <a:lnTo>
                    <a:pt x="1158773" y="1153585"/>
                  </a:lnTo>
                  <a:lnTo>
                    <a:pt x="0" y="1153585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114C7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AU" sz="1200">
                <a:solidFill>
                  <a:srgbClr val="151515">
                    <a:lumMod val="75000"/>
                    <a:lumOff val="25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C552EFC-2C0B-CACC-FA9B-E7D16BC20D9A}"/>
                </a:ext>
              </a:extLst>
            </p:cNvPr>
            <p:cNvSpPr/>
            <p:nvPr/>
          </p:nvSpPr>
          <p:spPr>
            <a:xfrm>
              <a:off x="5281600" y="3147090"/>
              <a:ext cx="825005" cy="829127"/>
            </a:xfrm>
            <a:custGeom>
              <a:avLst/>
              <a:gdLst>
                <a:gd name="connsiteX0" fmla="*/ 0 w 1137258"/>
                <a:gd name="connsiteY0" fmla="*/ 0 h 1142941"/>
                <a:gd name="connsiteX1" fmla="*/ 1137258 w 1137258"/>
                <a:gd name="connsiteY1" fmla="*/ 0 h 1142941"/>
                <a:gd name="connsiteX2" fmla="*/ 1137258 w 1137258"/>
                <a:gd name="connsiteY2" fmla="*/ 1142941 h 1142941"/>
                <a:gd name="connsiteX3" fmla="*/ 1030634 w 1137258"/>
                <a:gd name="connsiteY3" fmla="*/ 1137557 h 1142941"/>
                <a:gd name="connsiteX4" fmla="*/ 4990 w 1137258"/>
                <a:gd name="connsiteY4" fmla="*/ 105381 h 11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258" h="1142941">
                  <a:moveTo>
                    <a:pt x="0" y="0"/>
                  </a:moveTo>
                  <a:lnTo>
                    <a:pt x="1137258" y="0"/>
                  </a:lnTo>
                  <a:lnTo>
                    <a:pt x="1137258" y="1142941"/>
                  </a:lnTo>
                  <a:lnTo>
                    <a:pt x="1030634" y="1137557"/>
                  </a:lnTo>
                  <a:cubicBezTo>
                    <a:pt x="487804" y="1082429"/>
                    <a:pt x="56751" y="649200"/>
                    <a:pt x="4990" y="105381"/>
                  </a:cubicBezTo>
                  <a:close/>
                </a:path>
              </a:pathLst>
            </a:custGeom>
            <a:solidFill>
              <a:srgbClr val="595959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AU" sz="1200">
                <a:solidFill>
                  <a:srgbClr val="151515">
                    <a:lumMod val="75000"/>
                    <a:lumOff val="25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499ACD3-CE27-72FF-09C8-C8BF63ACDFF5}"/>
                </a:ext>
              </a:extLst>
            </p:cNvPr>
            <p:cNvSpPr/>
            <p:nvPr/>
          </p:nvSpPr>
          <p:spPr>
            <a:xfrm>
              <a:off x="5281600" y="2311031"/>
              <a:ext cx="825169" cy="836060"/>
            </a:xfrm>
            <a:custGeom>
              <a:avLst/>
              <a:gdLst>
                <a:gd name="connsiteX0" fmla="*/ 1137484 w 1137484"/>
                <a:gd name="connsiteY0" fmla="*/ 0 h 1152497"/>
                <a:gd name="connsiteX1" fmla="*/ 1137484 w 1137484"/>
                <a:gd name="connsiteY1" fmla="*/ 1152497 h 1152497"/>
                <a:gd name="connsiteX2" fmla="*/ 226 w 1137484"/>
                <a:gd name="connsiteY2" fmla="*/ 1152497 h 1152497"/>
                <a:gd name="connsiteX3" fmla="*/ 0 w 1137484"/>
                <a:gd name="connsiteY3" fmla="*/ 1147719 h 1152497"/>
                <a:gd name="connsiteX4" fmla="*/ 1030860 w 1137484"/>
                <a:gd name="connsiteY4" fmla="*/ 5384 h 11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84" h="1152497">
                  <a:moveTo>
                    <a:pt x="1137484" y="0"/>
                  </a:moveTo>
                  <a:lnTo>
                    <a:pt x="1137484" y="1152497"/>
                  </a:lnTo>
                  <a:lnTo>
                    <a:pt x="226" y="1152497"/>
                  </a:lnTo>
                  <a:lnTo>
                    <a:pt x="0" y="1147719"/>
                  </a:lnTo>
                  <a:cubicBezTo>
                    <a:pt x="0" y="553187"/>
                    <a:pt x="451841" y="64187"/>
                    <a:pt x="1030860" y="5384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63636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n-AU" sz="1200">
                <a:solidFill>
                  <a:srgbClr val="151515">
                    <a:lumMod val="75000"/>
                    <a:lumOff val="25000"/>
                  </a:srgbClr>
                </a:solidFill>
                <a:latin typeface="Calibri Light" panose="020F030202020403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BE579A-1F10-8363-AA65-25D90B169A90}"/>
                </a:ext>
              </a:extLst>
            </p:cNvPr>
            <p:cNvGrpSpPr/>
            <p:nvPr/>
          </p:nvGrpSpPr>
          <p:grpSpPr>
            <a:xfrm flipH="1">
              <a:off x="6327756" y="1443750"/>
              <a:ext cx="1580985" cy="1436885"/>
              <a:chOff x="1020361" y="1729660"/>
              <a:chExt cx="2179366" cy="1980727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1CC1256A-9617-C8F5-DF8D-C62246F36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207" y="1729660"/>
                <a:ext cx="549382" cy="1980727"/>
              </a:xfrm>
              <a:custGeom>
                <a:avLst/>
                <a:gdLst>
                  <a:gd name="T0" fmla="*/ 17 w 484"/>
                  <a:gd name="T1" fmla="*/ 0 h 1745"/>
                  <a:gd name="T2" fmla="*/ 480 w 484"/>
                  <a:gd name="T3" fmla="*/ 1542 h 1745"/>
                  <a:gd name="T4" fmla="*/ 484 w 484"/>
                  <a:gd name="T5" fmla="*/ 1745 h 1745"/>
                  <a:gd name="T6" fmla="*/ 0 w 484"/>
                  <a:gd name="T7" fmla="*/ 1380 h 1745"/>
                  <a:gd name="T8" fmla="*/ 17 w 484"/>
                  <a:gd name="T9" fmla="*/ 0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" h="1745">
                    <a:moveTo>
                      <a:pt x="17" y="0"/>
                    </a:moveTo>
                    <a:lnTo>
                      <a:pt x="480" y="1542"/>
                    </a:lnTo>
                    <a:lnTo>
                      <a:pt x="484" y="1745"/>
                    </a:lnTo>
                    <a:lnTo>
                      <a:pt x="0" y="138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972AF">
                  <a:alpha val="6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4B18CA8A-28E3-E82F-0F13-FA9D92083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361" y="3295764"/>
                <a:ext cx="2179366" cy="414307"/>
              </a:xfrm>
              <a:custGeom>
                <a:avLst/>
                <a:gdLst>
                  <a:gd name="T0" fmla="*/ 1436 w 1920"/>
                  <a:gd name="T1" fmla="*/ 0 h 365"/>
                  <a:gd name="T2" fmla="*/ 1920 w 1920"/>
                  <a:gd name="T3" fmla="*/ 363 h 365"/>
                  <a:gd name="T4" fmla="*/ 1703 w 1920"/>
                  <a:gd name="T5" fmla="*/ 365 h 365"/>
                  <a:gd name="T6" fmla="*/ 0 w 1920"/>
                  <a:gd name="T7" fmla="*/ 38 h 365"/>
                  <a:gd name="T8" fmla="*/ 1436 w 1920"/>
                  <a:gd name="T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365">
                    <a:moveTo>
                      <a:pt x="1436" y="0"/>
                    </a:moveTo>
                    <a:lnTo>
                      <a:pt x="1920" y="363"/>
                    </a:lnTo>
                    <a:lnTo>
                      <a:pt x="1703" y="365"/>
                    </a:lnTo>
                    <a:lnTo>
                      <a:pt x="0" y="38"/>
                    </a:lnTo>
                    <a:lnTo>
                      <a:pt x="1436" y="0"/>
                    </a:lnTo>
                    <a:close/>
                  </a:path>
                </a:pathLst>
              </a:custGeom>
              <a:solidFill>
                <a:srgbClr val="071F2F">
                  <a:alpha val="6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CBE191C9-6401-218E-3DB8-8BD13C01D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791" y="1743674"/>
                <a:ext cx="1649281" cy="1610687"/>
              </a:xfrm>
              <a:custGeom>
                <a:avLst/>
                <a:gdLst>
                  <a:gd name="T0" fmla="*/ 1453 w 1453"/>
                  <a:gd name="T1" fmla="*/ 0 h 1419"/>
                  <a:gd name="T2" fmla="*/ 1436 w 1453"/>
                  <a:gd name="T3" fmla="*/ 1380 h 1419"/>
                  <a:gd name="T4" fmla="*/ 0 w 1453"/>
                  <a:gd name="T5" fmla="*/ 1419 h 1419"/>
                  <a:gd name="T6" fmla="*/ 115 w 1453"/>
                  <a:gd name="T7" fmla="*/ 152 h 1419"/>
                  <a:gd name="T8" fmla="*/ 1453 w 1453"/>
                  <a:gd name="T9" fmla="*/ 0 h 1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3" h="1419">
                    <a:moveTo>
                      <a:pt x="1453" y="0"/>
                    </a:moveTo>
                    <a:lnTo>
                      <a:pt x="1436" y="1380"/>
                    </a:lnTo>
                    <a:lnTo>
                      <a:pt x="0" y="1419"/>
                    </a:lnTo>
                    <a:lnTo>
                      <a:pt x="115" y="152"/>
                    </a:lnTo>
                    <a:lnTo>
                      <a:pt x="1453" y="0"/>
                    </a:lnTo>
                    <a:close/>
                  </a:path>
                </a:pathLst>
              </a:custGeom>
              <a:solidFill>
                <a:srgbClr val="114C76">
                  <a:alpha val="9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69B7B71-F13A-4DA2-F34C-106203830417}"/>
                </a:ext>
              </a:extLst>
            </p:cNvPr>
            <p:cNvGrpSpPr/>
            <p:nvPr/>
          </p:nvGrpSpPr>
          <p:grpSpPr>
            <a:xfrm flipH="1">
              <a:off x="4696870" y="1761783"/>
              <a:ext cx="1246672" cy="1116072"/>
              <a:chOff x="3729363" y="2168064"/>
              <a:chExt cx="1718521" cy="1538490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46254ED2-80B6-C272-EA10-0E8E547FD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363" y="3157172"/>
                <a:ext cx="1718521" cy="549382"/>
              </a:xfrm>
              <a:custGeom>
                <a:avLst/>
                <a:gdLst>
                  <a:gd name="T0" fmla="*/ 1514 w 1514"/>
                  <a:gd name="T1" fmla="*/ 27 h 484"/>
                  <a:gd name="T2" fmla="*/ 214 w 1514"/>
                  <a:gd name="T3" fmla="*/ 484 h 484"/>
                  <a:gd name="T4" fmla="*/ 0 w 1514"/>
                  <a:gd name="T5" fmla="*/ 482 h 484"/>
                  <a:gd name="T6" fmla="*/ 597 w 1514"/>
                  <a:gd name="T7" fmla="*/ 0 h 484"/>
                  <a:gd name="T8" fmla="*/ 1514 w 1514"/>
                  <a:gd name="T9" fmla="*/ 27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4" h="484">
                    <a:moveTo>
                      <a:pt x="1514" y="27"/>
                    </a:moveTo>
                    <a:lnTo>
                      <a:pt x="214" y="484"/>
                    </a:lnTo>
                    <a:lnTo>
                      <a:pt x="0" y="482"/>
                    </a:lnTo>
                    <a:lnTo>
                      <a:pt x="597" y="0"/>
                    </a:lnTo>
                    <a:lnTo>
                      <a:pt x="1514" y="27"/>
                    </a:lnTo>
                    <a:close/>
                  </a:path>
                </a:pathLst>
              </a:custGeom>
              <a:solidFill>
                <a:srgbClr val="FFFFFF">
                  <a:lumMod val="50000"/>
                  <a:alpha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9ECFEA7D-C172-69B6-93AA-A78F4C482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091" y="2168064"/>
                <a:ext cx="677647" cy="1536907"/>
              </a:xfrm>
              <a:custGeom>
                <a:avLst/>
                <a:gdLst>
                  <a:gd name="T0" fmla="*/ 597 w 597"/>
                  <a:gd name="T1" fmla="*/ 872 h 1354"/>
                  <a:gd name="T2" fmla="*/ 0 w 597"/>
                  <a:gd name="T3" fmla="*/ 1354 h 1354"/>
                  <a:gd name="T4" fmla="*/ 2 w 597"/>
                  <a:gd name="T5" fmla="*/ 1153 h 1354"/>
                  <a:gd name="T6" fmla="*/ 586 w 597"/>
                  <a:gd name="T7" fmla="*/ 0 h 1354"/>
                  <a:gd name="T8" fmla="*/ 597 w 597"/>
                  <a:gd name="T9" fmla="*/ 872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7" h="1354">
                    <a:moveTo>
                      <a:pt x="597" y="872"/>
                    </a:moveTo>
                    <a:lnTo>
                      <a:pt x="0" y="1354"/>
                    </a:lnTo>
                    <a:lnTo>
                      <a:pt x="2" y="1153"/>
                    </a:lnTo>
                    <a:lnTo>
                      <a:pt x="586" y="0"/>
                    </a:lnTo>
                    <a:lnTo>
                      <a:pt x="597" y="872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BB3A88D4-8C20-3BDC-1CF6-A3559E7C7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212" y="2170442"/>
                <a:ext cx="1054496" cy="1019308"/>
              </a:xfrm>
              <a:custGeom>
                <a:avLst/>
                <a:gdLst>
                  <a:gd name="T0" fmla="*/ 889 w 929"/>
                  <a:gd name="T1" fmla="*/ 61 h 898"/>
                  <a:gd name="T2" fmla="*/ 929 w 929"/>
                  <a:gd name="T3" fmla="*/ 898 h 898"/>
                  <a:gd name="T4" fmla="*/ 12 w 929"/>
                  <a:gd name="T5" fmla="*/ 872 h 898"/>
                  <a:gd name="T6" fmla="*/ 0 w 929"/>
                  <a:gd name="T7" fmla="*/ 0 h 898"/>
                  <a:gd name="T8" fmla="*/ 889 w 929"/>
                  <a:gd name="T9" fmla="*/ 61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898">
                    <a:moveTo>
                      <a:pt x="889" y="61"/>
                    </a:moveTo>
                    <a:lnTo>
                      <a:pt x="929" y="898"/>
                    </a:lnTo>
                    <a:lnTo>
                      <a:pt x="12" y="872"/>
                    </a:lnTo>
                    <a:lnTo>
                      <a:pt x="0" y="0"/>
                    </a:lnTo>
                    <a:lnTo>
                      <a:pt x="889" y="61"/>
                    </a:lnTo>
                    <a:close/>
                  </a:path>
                </a:pathLst>
              </a:custGeom>
              <a:solidFill>
                <a:srgbClr val="FFFFFF">
                  <a:lumMod val="65000"/>
                  <a:alpha val="9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23049F5-2ACA-26BD-BD50-8855B1FA4E9D}"/>
                </a:ext>
              </a:extLst>
            </p:cNvPr>
            <p:cNvGrpSpPr/>
            <p:nvPr/>
          </p:nvGrpSpPr>
          <p:grpSpPr>
            <a:xfrm flipH="1">
              <a:off x="4490400" y="3328867"/>
              <a:ext cx="1467268" cy="1355346"/>
              <a:chOff x="3709890" y="4328269"/>
              <a:chExt cx="2022610" cy="1868326"/>
            </a:xfrm>
          </p:grpSpPr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86AC2B0C-AC10-40CC-877B-DC8D0C635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813" y="4331647"/>
                <a:ext cx="384795" cy="1864948"/>
              </a:xfrm>
              <a:custGeom>
                <a:avLst/>
                <a:gdLst>
                  <a:gd name="T0" fmla="*/ 330 w 339"/>
                  <a:gd name="T1" fmla="*/ 1643 h 1643"/>
                  <a:gd name="T2" fmla="*/ 2 w 339"/>
                  <a:gd name="T3" fmla="*/ 201 h 1643"/>
                  <a:gd name="T4" fmla="*/ 0 w 339"/>
                  <a:gd name="T5" fmla="*/ 0 h 1643"/>
                  <a:gd name="T6" fmla="*/ 339 w 339"/>
                  <a:gd name="T7" fmla="*/ 263 h 1643"/>
                  <a:gd name="T8" fmla="*/ 330 w 339"/>
                  <a:gd name="T9" fmla="*/ 1643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1643">
                    <a:moveTo>
                      <a:pt x="330" y="1643"/>
                    </a:moveTo>
                    <a:lnTo>
                      <a:pt x="2" y="201"/>
                    </a:lnTo>
                    <a:lnTo>
                      <a:pt x="0" y="0"/>
                    </a:lnTo>
                    <a:lnTo>
                      <a:pt x="339" y="263"/>
                    </a:lnTo>
                    <a:lnTo>
                      <a:pt x="330" y="1643"/>
                    </a:lnTo>
                    <a:close/>
                  </a:path>
                </a:pathLst>
              </a:custGeom>
              <a:solidFill>
                <a:srgbClr val="595959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29B4C251-775D-D3BC-F706-75A54D683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890" y="4328269"/>
                <a:ext cx="2019320" cy="300798"/>
              </a:xfrm>
              <a:custGeom>
                <a:avLst/>
                <a:gdLst>
                  <a:gd name="T0" fmla="*/ 339 w 1779"/>
                  <a:gd name="T1" fmla="*/ 265 h 265"/>
                  <a:gd name="T2" fmla="*/ 0 w 1779"/>
                  <a:gd name="T3" fmla="*/ 2 h 265"/>
                  <a:gd name="T4" fmla="*/ 215 w 1779"/>
                  <a:gd name="T5" fmla="*/ 0 h 265"/>
                  <a:gd name="T6" fmla="*/ 1779 w 1779"/>
                  <a:gd name="T7" fmla="*/ 233 h 265"/>
                  <a:gd name="T8" fmla="*/ 339 w 1779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9" h="265">
                    <a:moveTo>
                      <a:pt x="339" y="265"/>
                    </a:moveTo>
                    <a:lnTo>
                      <a:pt x="0" y="2"/>
                    </a:lnTo>
                    <a:lnTo>
                      <a:pt x="215" y="0"/>
                    </a:lnTo>
                    <a:lnTo>
                      <a:pt x="1779" y="233"/>
                    </a:lnTo>
                    <a:lnTo>
                      <a:pt x="339" y="265"/>
                    </a:lnTo>
                    <a:close/>
                  </a:path>
                </a:pathLst>
              </a:custGeom>
              <a:solidFill>
                <a:srgbClr val="595959">
                  <a:lumMod val="75000"/>
                  <a:alpha val="8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C980555F-994F-8C1F-27FE-E7B966702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333" y="4577968"/>
                <a:ext cx="1649167" cy="1606146"/>
              </a:xfrm>
              <a:custGeom>
                <a:avLst/>
                <a:gdLst>
                  <a:gd name="T0" fmla="*/ 1450 w 1450"/>
                  <a:gd name="T1" fmla="*/ 0 h 1412"/>
                  <a:gd name="T2" fmla="*/ 1328 w 1450"/>
                  <a:gd name="T3" fmla="*/ 1250 h 1412"/>
                  <a:gd name="T4" fmla="*/ 0 w 1450"/>
                  <a:gd name="T5" fmla="*/ 1412 h 1412"/>
                  <a:gd name="T6" fmla="*/ 10 w 1450"/>
                  <a:gd name="T7" fmla="*/ 32 h 1412"/>
                  <a:gd name="T8" fmla="*/ 1450 w 1450"/>
                  <a:gd name="T9" fmla="*/ 0 h 1412"/>
                  <a:gd name="connsiteX0" fmla="*/ 10000 w 10000"/>
                  <a:gd name="connsiteY0" fmla="*/ 173 h 9773"/>
                  <a:gd name="connsiteX1" fmla="*/ 9159 w 10000"/>
                  <a:gd name="connsiteY1" fmla="*/ 8626 h 9773"/>
                  <a:gd name="connsiteX2" fmla="*/ 0 w 10000"/>
                  <a:gd name="connsiteY2" fmla="*/ 9773 h 9773"/>
                  <a:gd name="connsiteX3" fmla="*/ 69 w 10000"/>
                  <a:gd name="connsiteY3" fmla="*/ 0 h 9773"/>
                  <a:gd name="connsiteX4" fmla="*/ 10000 w 10000"/>
                  <a:gd name="connsiteY4" fmla="*/ 173 h 9773"/>
                  <a:gd name="connsiteX0" fmla="*/ 10020 w 10020"/>
                  <a:gd name="connsiteY0" fmla="*/ 0 h 10254"/>
                  <a:gd name="connsiteX1" fmla="*/ 9159 w 10020"/>
                  <a:gd name="connsiteY1" fmla="*/ 9080 h 10254"/>
                  <a:gd name="connsiteX2" fmla="*/ 0 w 10020"/>
                  <a:gd name="connsiteY2" fmla="*/ 10254 h 10254"/>
                  <a:gd name="connsiteX3" fmla="*/ 69 w 10020"/>
                  <a:gd name="connsiteY3" fmla="*/ 254 h 10254"/>
                  <a:gd name="connsiteX4" fmla="*/ 10020 w 10020"/>
                  <a:gd name="connsiteY4" fmla="*/ 0 h 1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0" h="10254">
                    <a:moveTo>
                      <a:pt x="10020" y="0"/>
                    </a:moveTo>
                    <a:cubicBezTo>
                      <a:pt x="9740" y="2883"/>
                      <a:pt x="9439" y="6197"/>
                      <a:pt x="9159" y="9080"/>
                    </a:cubicBezTo>
                    <a:lnTo>
                      <a:pt x="0" y="10254"/>
                    </a:lnTo>
                    <a:cubicBezTo>
                      <a:pt x="23" y="6920"/>
                      <a:pt x="46" y="3588"/>
                      <a:pt x="69" y="254"/>
                    </a:cubicBez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595959">
                  <a:alpha val="8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E32CE7-4101-5FA2-D14E-BC7CD4DFBE4B}"/>
                </a:ext>
              </a:extLst>
            </p:cNvPr>
            <p:cNvGrpSpPr/>
            <p:nvPr/>
          </p:nvGrpSpPr>
          <p:grpSpPr>
            <a:xfrm flipH="1">
              <a:off x="6340560" y="3324730"/>
              <a:ext cx="899186" cy="767437"/>
              <a:chOff x="1942560" y="4322566"/>
              <a:chExt cx="1239515" cy="1057901"/>
            </a:xfrm>
          </p:grpSpPr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C0E6C398-CADD-2643-2DD8-0818A2255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536" y="4322566"/>
                <a:ext cx="370038" cy="1057901"/>
              </a:xfrm>
              <a:custGeom>
                <a:avLst/>
                <a:gdLst>
                  <a:gd name="T0" fmla="*/ 0 w 326"/>
                  <a:gd name="T1" fmla="*/ 203 h 932"/>
                  <a:gd name="T2" fmla="*/ 326 w 326"/>
                  <a:gd name="T3" fmla="*/ 0 h 932"/>
                  <a:gd name="T4" fmla="*/ 324 w 326"/>
                  <a:gd name="T5" fmla="*/ 205 h 932"/>
                  <a:gd name="T6" fmla="*/ 0 w 326"/>
                  <a:gd name="T7" fmla="*/ 932 h 932"/>
                  <a:gd name="T8" fmla="*/ 0 w 326"/>
                  <a:gd name="T9" fmla="*/ 203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32">
                    <a:moveTo>
                      <a:pt x="0" y="203"/>
                    </a:moveTo>
                    <a:lnTo>
                      <a:pt x="326" y="0"/>
                    </a:lnTo>
                    <a:lnTo>
                      <a:pt x="324" y="205"/>
                    </a:lnTo>
                    <a:lnTo>
                      <a:pt x="0" y="932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C8964B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CF651E6-8DFE-D0F2-36D0-F010EB9BA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560" y="4325230"/>
                <a:ext cx="1239515" cy="230423"/>
              </a:xfrm>
              <a:custGeom>
                <a:avLst/>
                <a:gdLst>
                  <a:gd name="T0" fmla="*/ 0 w 1092"/>
                  <a:gd name="T1" fmla="*/ 190 h 203"/>
                  <a:gd name="T2" fmla="*/ 875 w 1092"/>
                  <a:gd name="T3" fmla="*/ 0 h 203"/>
                  <a:gd name="T4" fmla="*/ 1092 w 1092"/>
                  <a:gd name="T5" fmla="*/ 0 h 203"/>
                  <a:gd name="T6" fmla="*/ 766 w 1092"/>
                  <a:gd name="T7" fmla="*/ 203 h 203"/>
                  <a:gd name="T8" fmla="*/ 0 w 1092"/>
                  <a:gd name="T9" fmla="*/ 19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2" h="203">
                    <a:moveTo>
                      <a:pt x="0" y="190"/>
                    </a:moveTo>
                    <a:lnTo>
                      <a:pt x="875" y="0"/>
                    </a:lnTo>
                    <a:lnTo>
                      <a:pt x="1092" y="0"/>
                    </a:lnTo>
                    <a:lnTo>
                      <a:pt x="766" y="203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C8964B">
                  <a:lumMod val="75000"/>
                  <a:alpha val="9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77258340-C4C5-BDBE-BE2A-717622F8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560" y="4538233"/>
                <a:ext cx="869476" cy="842234"/>
              </a:xfrm>
              <a:custGeom>
                <a:avLst/>
                <a:gdLst>
                  <a:gd name="T0" fmla="*/ 766 w 766"/>
                  <a:gd name="T1" fmla="*/ 13 h 742"/>
                  <a:gd name="T2" fmla="*/ 766 w 766"/>
                  <a:gd name="T3" fmla="*/ 742 h 742"/>
                  <a:gd name="T4" fmla="*/ 21 w 766"/>
                  <a:gd name="T5" fmla="*/ 702 h 742"/>
                  <a:gd name="T6" fmla="*/ 0 w 766"/>
                  <a:gd name="T7" fmla="*/ 0 h 742"/>
                  <a:gd name="T8" fmla="*/ 766 w 766"/>
                  <a:gd name="T9" fmla="*/ 13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742">
                    <a:moveTo>
                      <a:pt x="766" y="13"/>
                    </a:moveTo>
                    <a:lnTo>
                      <a:pt x="766" y="742"/>
                    </a:lnTo>
                    <a:lnTo>
                      <a:pt x="21" y="702"/>
                    </a:lnTo>
                    <a:lnTo>
                      <a:pt x="0" y="0"/>
                    </a:lnTo>
                    <a:lnTo>
                      <a:pt x="766" y="13"/>
                    </a:lnTo>
                    <a:close/>
                  </a:path>
                </a:pathLst>
              </a:custGeom>
              <a:solidFill>
                <a:srgbClr val="C8964B">
                  <a:alpha val="9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C8964B"/>
                    </a:solidFill>
                    <a:latin typeface="Calibri" panose="020F0502020204030204"/>
                  </a:defRPr>
                </a:lvl9pPr>
              </a:lstStyle>
              <a:p>
                <a:endParaRPr lang="en-US" sz="1600">
                  <a:solidFill>
                    <a:srgbClr val="151515">
                      <a:lumMod val="75000"/>
                      <a:lumOff val="25000"/>
                    </a:srgbClr>
                  </a:solidFill>
                  <a:latin typeface="Calibri Light" panose="020F0302020204030204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FBB151-F0A2-6620-C629-BAE5ABCA2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9021" y="1712684"/>
              <a:ext cx="860430" cy="71304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2F562B6-6448-8741-869C-8B5730A1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9317" y="3714462"/>
              <a:ext cx="824579" cy="654813"/>
            </a:xfrm>
            <a:prstGeom prst="rect">
              <a:avLst/>
            </a:prstGeom>
          </p:spPr>
        </p:pic>
        <p:sp>
          <p:nvSpPr>
            <p:cNvPr id="22" name="TextBox 1">
              <a:extLst>
                <a:ext uri="{FF2B5EF4-FFF2-40B4-BE49-F238E27FC236}">
                  <a16:creationId xmlns:a16="http://schemas.microsoft.com/office/drawing/2014/main" id="{C03B4658-423F-C411-68F8-A6ACB0595A55}"/>
                </a:ext>
              </a:extLst>
            </p:cNvPr>
            <p:cNvSpPr txBox="1"/>
            <p:nvPr/>
          </p:nvSpPr>
          <p:spPr>
            <a:xfrm>
              <a:off x="1100813" y="1994726"/>
              <a:ext cx="3361736" cy="111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pPr marL="400050" lvl="1" indent="-285750" algn="r" rtl="1" fontAlgn="base">
                <a:spcAft>
                  <a:spcPts val="600"/>
                </a:spcAft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تعديلات في اللائحة التنفيذية</a:t>
              </a:r>
              <a:endParaRPr lang="en-US" sz="1600" dirty="0">
                <a:solidFill>
                  <a:srgbClr val="363636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400050" lvl="1" indent="-285750" algn="r" rtl="1" fontAlgn="base">
                <a:spcAft>
                  <a:spcPts val="600"/>
                </a:spcAft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القواعد المنظمة للوسيط المركزي</a:t>
              </a:r>
              <a:endParaRPr lang="en-US" sz="1600" dirty="0">
                <a:solidFill>
                  <a:srgbClr val="363636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400050" lvl="1" indent="-285750" algn="r" rtl="1" fontAlgn="base">
                <a:spcAft>
                  <a:spcPts val="600"/>
                </a:spcAft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القواعد المنظمة للايداع المركزي</a:t>
              </a:r>
              <a:endParaRPr lang="en-US" sz="1600" dirty="0">
                <a:solidFill>
                  <a:srgbClr val="363636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400050" lvl="1" indent="-285750" algn="r" rtl="1" fontAlgn="base">
                <a:spcAft>
                  <a:spcPts val="600"/>
                </a:spcAft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قواعد بورصة الكويت</a:t>
              </a:r>
              <a:endParaRPr lang="en-US" sz="1600" dirty="0">
                <a:solidFill>
                  <a:srgbClr val="363636"/>
                </a:solidFill>
                <a:latin typeface="Calibri Light" panose="020F0302020204030204"/>
                <a:cs typeface="mohammad bold art 1" pitchFamily="2" charset="-78"/>
              </a:endParaRP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id="{5AF7F381-03CA-1A01-EAE2-0DC68EDF0FDF}"/>
                </a:ext>
              </a:extLst>
            </p:cNvPr>
            <p:cNvSpPr txBox="1"/>
            <p:nvPr/>
          </p:nvSpPr>
          <p:spPr>
            <a:xfrm>
              <a:off x="1003682" y="3825897"/>
              <a:ext cx="3254181" cy="70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pPr algn="r" rtl="1"/>
              <a:r>
                <a:rPr lang="ar-KW" sz="1600" dirty="0">
                  <a:solidFill>
                    <a:schemeClr val="tx1"/>
                  </a:solidFill>
                  <a:cs typeface="mohammad bold art 1" pitchFamily="2" charset="-78"/>
                </a:rPr>
                <a:t>تعديلات على مذكرة التفاهم مع بنك الكويت المركزي خاصة بالوسيط المركزي</a:t>
              </a:r>
              <a:endParaRPr lang="en-US" sz="1600" dirty="0">
                <a:solidFill>
                  <a:schemeClr val="tx1"/>
                </a:solidFill>
                <a:latin typeface="Calibri Light" panose="020F0302020204030204"/>
                <a:cs typeface="mohammad bold art 1" pitchFamily="2" charset="-78"/>
              </a:endParaRPr>
            </a:p>
          </p:txBody>
        </p:sp>
        <p:sp>
          <p:nvSpPr>
            <p:cNvPr id="24" name="TextBox 60">
              <a:extLst>
                <a:ext uri="{FF2B5EF4-FFF2-40B4-BE49-F238E27FC236}">
                  <a16:creationId xmlns:a16="http://schemas.microsoft.com/office/drawing/2014/main" id="{52FF687E-E0BB-E435-9734-99795B9BD002}"/>
                </a:ext>
              </a:extLst>
            </p:cNvPr>
            <p:cNvSpPr txBox="1"/>
            <p:nvPr/>
          </p:nvSpPr>
          <p:spPr>
            <a:xfrm>
              <a:off x="8053660" y="2089601"/>
              <a:ext cx="3428512" cy="70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pPr marL="114300" lvl="1" algn="just" rtl="1" fontAlgn="base">
                <a:buClr>
                  <a:srgbClr val="C8964B"/>
                </a:buClr>
                <a:buSzPct val="100000"/>
              </a:pPr>
              <a:r>
                <a:rPr lang="ar-KW" sz="1600" dirty="0">
                  <a:solidFill>
                    <a:schemeClr val="tx1"/>
                  </a:solidFill>
                  <a:cs typeface="mohammad bold art 1" pitchFamily="2" charset="-78"/>
                </a:rPr>
                <a:t>انطلقت أولى اختبارات السوق الشاملة في يونيو 2022، واختتمت في مارس 2025 بعد إجراء ما مجموعه 31 اختبارًا</a:t>
              </a:r>
              <a:endParaRPr lang="en-US" sz="1600" dirty="0">
                <a:solidFill>
                  <a:schemeClr val="tx1"/>
                </a:solidFill>
                <a:latin typeface="Calibri Light" panose="020F0302020204030204"/>
                <a:cs typeface="mohammad bold art 1" pitchFamily="2" charset="-78"/>
              </a:endParaRPr>
            </a:p>
          </p:txBody>
        </p:sp>
        <p:sp>
          <p:nvSpPr>
            <p:cNvPr id="25" name="TextBox 2">
              <a:extLst>
                <a:ext uri="{FF2B5EF4-FFF2-40B4-BE49-F238E27FC236}">
                  <a16:creationId xmlns:a16="http://schemas.microsoft.com/office/drawing/2014/main" id="{2EBF71A8-C391-7B32-69F6-07B9803B6887}"/>
                </a:ext>
              </a:extLst>
            </p:cNvPr>
            <p:cNvSpPr txBox="1"/>
            <p:nvPr/>
          </p:nvSpPr>
          <p:spPr>
            <a:xfrm>
              <a:off x="8664986" y="3729177"/>
              <a:ext cx="2645744" cy="91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C8964B"/>
                  </a:solidFill>
                  <a:latin typeface="Calibri" panose="020F0502020204030204"/>
                </a:defRPr>
              </a:lvl9pPr>
            </a:lstStyle>
            <a:p>
              <a:pPr marL="400050" lvl="1" indent="-285750" algn="r" rtl="1" fontAlgn="base"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10 وسطاء ماليين</a:t>
              </a:r>
              <a:endParaRPr lang="en-US" sz="1600" dirty="0">
                <a:solidFill>
                  <a:srgbClr val="363636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400050" lvl="1" indent="-285750" algn="r" rtl="1" fontAlgn="base"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4 أمناء حفظ</a:t>
              </a:r>
              <a:endParaRPr lang="en-US" sz="1600" dirty="0">
                <a:solidFill>
                  <a:srgbClr val="363636"/>
                </a:solidFill>
                <a:latin typeface="Calibri Light" panose="020F0302020204030204"/>
                <a:cs typeface="mohammad bold art 1" pitchFamily="2" charset="-78"/>
              </a:endParaRPr>
            </a:p>
            <a:p>
              <a:pPr marL="400050" lvl="1" indent="-285750" algn="r" rtl="1" fontAlgn="base"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6 بنوك تسوية</a:t>
              </a:r>
            </a:p>
            <a:p>
              <a:pPr marL="400050" lvl="1" indent="-285750" algn="r" rtl="1" fontAlgn="base">
                <a:buClr>
                  <a:srgbClr val="C8964B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ar-KW" sz="1600" dirty="0">
                  <a:solidFill>
                    <a:srgbClr val="363636"/>
                  </a:solidFill>
                  <a:latin typeface="Calibri Light" panose="020F0302020204030204"/>
                  <a:cs typeface="mohammad bold art 1" pitchFamily="2" charset="-78"/>
                </a:rPr>
                <a:t>أكثر من 25 مدراء محافظ</a:t>
              </a:r>
              <a:endParaRPr lang="en-US" sz="1600" dirty="0">
                <a:solidFill>
                  <a:srgbClr val="363636"/>
                </a:solidFill>
                <a:latin typeface="Calibri Light" panose="020F0302020204030204"/>
                <a:cs typeface="mohammad bold art 1" pitchFamily="2" charset="-78"/>
              </a:endParaRPr>
            </a:p>
          </p:txBody>
        </p:sp>
        <p:pic>
          <p:nvPicPr>
            <p:cNvPr id="26" name="Graphic 25" descr="Scales of justice with solid fill">
              <a:extLst>
                <a:ext uri="{FF2B5EF4-FFF2-40B4-BE49-F238E27FC236}">
                  <a16:creationId xmlns:a16="http://schemas.microsoft.com/office/drawing/2014/main" id="{1647549F-629B-76E1-B462-AD3C6B253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842636" y="1929744"/>
              <a:ext cx="466669" cy="466669"/>
            </a:xfrm>
            <a:prstGeom prst="rect">
              <a:avLst/>
            </a:prstGeom>
          </p:spPr>
        </p:pic>
        <p:pic>
          <p:nvPicPr>
            <p:cNvPr id="27" name="Graphic 10" descr="Group of men outline">
              <a:extLst>
                <a:ext uri="{FF2B5EF4-FFF2-40B4-BE49-F238E27FC236}">
                  <a16:creationId xmlns:a16="http://schemas.microsoft.com/office/drawing/2014/main" id="{A7B4CA2C-4418-B33C-8436-249841E46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9953" y="3519310"/>
              <a:ext cx="551850" cy="551850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C4781B9-6141-8CB4-0287-A772CF706CBE}"/>
              </a:ext>
            </a:extLst>
          </p:cNvPr>
          <p:cNvSpPr/>
          <p:nvPr/>
        </p:nvSpPr>
        <p:spPr>
          <a:xfrm>
            <a:off x="702527" y="678543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D745A14-C622-CFFC-26AE-606F17B41876}"/>
              </a:ext>
            </a:extLst>
          </p:cNvPr>
          <p:cNvSpPr txBox="1">
            <a:spLocks/>
          </p:cNvSpPr>
          <p:nvPr/>
        </p:nvSpPr>
        <p:spPr>
          <a:xfrm>
            <a:off x="825520" y="-202530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KW" sz="2400" kern="0" dirty="0">
                <a:solidFill>
                  <a:srgbClr val="0D4A75"/>
                </a:solidFill>
                <a:latin typeface="Sakkal Majalla" panose="02000000000000000000" pitchFamily="2" charset="-78"/>
                <a:ea typeface="+mn-ea"/>
                <a:cs typeface="mohammad bold art 1" pitchFamily="2" charset="-78"/>
              </a:rPr>
              <a:t>الجهود المبذولة في تنفيذ المرحلة</a:t>
            </a:r>
          </a:p>
        </p:txBody>
      </p:sp>
    </p:spTree>
    <p:extLst>
      <p:ext uri="{BB962C8B-B14F-4D97-AF65-F5344CB8AC3E}">
        <p14:creationId xmlns:p14="http://schemas.microsoft.com/office/powerpoint/2010/main" val="50641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5D46-DCBA-0CCC-D095-3B1289AA4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AFFD3EF8-D780-6B04-9F0E-32DEA1EA93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7"/>
            <a:ext cx="12203886" cy="6864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882F2-C19F-153D-466B-C533B572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110763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نظرة عامة وتعريف السندات والصكوك</a:t>
            </a:r>
            <a:endParaRPr lang="en-US" sz="2400" kern="0" dirty="0">
              <a:solidFill>
                <a:srgbClr val="0D4A75"/>
              </a:solidFill>
              <a:latin typeface="Segoe UI Semibold" panose="020B0702040204020203" pitchFamily="34" charset="0"/>
              <a:ea typeface="+mn-ea"/>
              <a:cs typeface="mohammad bold art 1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D4654-8517-2CEC-EB97-C212F0AF6A6D}"/>
              </a:ext>
            </a:extLst>
          </p:cNvPr>
          <p:cNvSpPr txBox="1"/>
          <p:nvPr/>
        </p:nvSpPr>
        <p:spPr>
          <a:xfrm>
            <a:off x="1457084" y="1131171"/>
            <a:ext cx="870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</a:pPr>
            <a:r>
              <a:rPr lang="ar-KW" sz="2400" dirty="0">
                <a:solidFill>
                  <a:srgbClr val="AF882D"/>
                </a:solidFill>
                <a:latin typeface="Segoe UI Semibold" panose="020B0702040204020203" pitchFamily="34" charset="0"/>
                <a:cs typeface="mohammad bold art 1" pitchFamily="2" charset="-78"/>
                <a:sym typeface="Arial"/>
              </a:rPr>
              <a:t>السندات والصكوك: أدوات استثمارية منظمة </a:t>
            </a:r>
            <a:endParaRPr lang="LID4096" sz="2400" dirty="0">
              <a:solidFill>
                <a:srgbClr val="AF882D"/>
              </a:solidFill>
              <a:latin typeface="Segoe UI Semibold" panose="020B0702040204020203" pitchFamily="34" charset="0"/>
              <a:cs typeface="mohammad bold art 1" pitchFamily="2" charset="-78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F5A93-76F9-C64E-E6B4-8C5100FFB7FD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7906922C-2665-41E3-E55C-92D4EAB5D5A3}"/>
              </a:ext>
            </a:extLst>
          </p:cNvPr>
          <p:cNvSpPr/>
          <p:nvPr/>
        </p:nvSpPr>
        <p:spPr>
          <a:xfrm>
            <a:off x="6031655" y="1920605"/>
            <a:ext cx="5086351" cy="2088356"/>
          </a:xfrm>
          <a:prstGeom prst="rect">
            <a:avLst/>
          </a:prstGeom>
          <a:solidFill>
            <a:srgbClr val="FFFFFF"/>
          </a:solidFill>
          <a:ln w="9144">
            <a:solidFill>
              <a:srgbClr val="AF882D"/>
            </a:solidFill>
            <a:prstDash val="solid"/>
          </a:ln>
        </p:spPr>
        <p:txBody>
          <a:bodyPr/>
          <a:lstStyle/>
          <a:p>
            <a:pPr algn="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6D84A1CD-44AA-CA06-1C29-79DD75E6D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48" y="2034904"/>
            <a:ext cx="242888" cy="323851"/>
          </a:xfrm>
          <a:prstGeom prst="rect">
            <a:avLst/>
          </a:prstGeom>
        </p:spPr>
      </p:pic>
      <p:sp>
        <p:nvSpPr>
          <p:cNvPr id="20" name="Text 3">
            <a:extLst>
              <a:ext uri="{FF2B5EF4-FFF2-40B4-BE49-F238E27FC236}">
                <a16:creationId xmlns:a16="http://schemas.microsoft.com/office/drawing/2014/main" id="{76AFDF84-6CA0-C179-8AEB-845FAF056233}"/>
              </a:ext>
            </a:extLst>
          </p:cNvPr>
          <p:cNvSpPr/>
          <p:nvPr/>
        </p:nvSpPr>
        <p:spPr>
          <a:xfrm>
            <a:off x="6155480" y="2454005"/>
            <a:ext cx="4848225" cy="2873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en-US" sz="1867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السند (Bond)</a:t>
            </a:r>
            <a:endParaRPr lang="en-US" sz="1867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56206BF8-9F60-D696-A090-D6CD9768F672}"/>
              </a:ext>
            </a:extLst>
          </p:cNvPr>
          <p:cNvSpPr/>
          <p:nvPr/>
        </p:nvSpPr>
        <p:spPr>
          <a:xfrm>
            <a:off x="6212630" y="3018361"/>
            <a:ext cx="4733925" cy="5170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أداة دين تقليدية تصدرها الشركات لتمويل مشاريعها، وتمنح حاملها عوائد دورية مع مستوى مخاطرة أقل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مقارنة 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من الأسهم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3" name="Shape 5">
            <a:extLst>
              <a:ext uri="{FF2B5EF4-FFF2-40B4-BE49-F238E27FC236}">
                <a16:creationId xmlns:a16="http://schemas.microsoft.com/office/drawing/2014/main" id="{4CC124C7-DE2E-E701-2399-A33BD9827075}"/>
              </a:ext>
            </a:extLst>
          </p:cNvPr>
          <p:cNvSpPr/>
          <p:nvPr/>
        </p:nvSpPr>
        <p:spPr>
          <a:xfrm>
            <a:off x="754804" y="1920605"/>
            <a:ext cx="5095875" cy="2088356"/>
          </a:xfrm>
          <a:prstGeom prst="rect">
            <a:avLst/>
          </a:prstGeom>
          <a:solidFill>
            <a:srgbClr val="FFFFFF"/>
          </a:solidFill>
          <a:ln w="9144">
            <a:solidFill>
              <a:srgbClr val="AF882D"/>
            </a:solidFill>
            <a:prstDash val="solid"/>
          </a:ln>
        </p:spPr>
        <p:txBody>
          <a:bodyPr/>
          <a:lstStyle/>
          <a:p>
            <a:pPr algn="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26" name="Image 2" descr="preencoded.png">
            <a:extLst>
              <a:ext uri="{FF2B5EF4-FFF2-40B4-BE49-F238E27FC236}">
                <a16:creationId xmlns:a16="http://schemas.microsoft.com/office/drawing/2014/main" id="{3C969128-B8C4-EC4E-42B1-9E96B41B2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055" y="2034904"/>
            <a:ext cx="323851" cy="323851"/>
          </a:xfrm>
          <a:prstGeom prst="rect">
            <a:avLst/>
          </a:prstGeom>
        </p:spPr>
      </p:pic>
      <p:sp>
        <p:nvSpPr>
          <p:cNvPr id="27" name="Text 6">
            <a:extLst>
              <a:ext uri="{FF2B5EF4-FFF2-40B4-BE49-F238E27FC236}">
                <a16:creationId xmlns:a16="http://schemas.microsoft.com/office/drawing/2014/main" id="{2204B206-1750-6E0F-707D-04CAD5DB7032}"/>
              </a:ext>
            </a:extLst>
          </p:cNvPr>
          <p:cNvSpPr/>
          <p:nvPr/>
        </p:nvSpPr>
        <p:spPr>
          <a:xfrm>
            <a:off x="869105" y="2454005"/>
            <a:ext cx="4857751" cy="2873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en-US" sz="1867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الصك (Sukuk)</a:t>
            </a:r>
            <a:endParaRPr lang="en-US" sz="1867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46C0C1C5-3704-8CCB-B7E6-3D1E6ECCFFA5}"/>
              </a:ext>
            </a:extLst>
          </p:cNvPr>
          <p:cNvSpPr/>
          <p:nvPr/>
        </p:nvSpPr>
        <p:spPr>
          <a:xfrm>
            <a:off x="926255" y="3018361"/>
            <a:ext cx="4743451" cy="5170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النظير الإسلامي للسند، يمثل حصصاً في أصول أو منافع حقيقية متوافقة مع الشريعة، وتُمنح عوائد مرتبطة بأداء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أصول حقيقية.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0" name="Shape 8">
            <a:extLst>
              <a:ext uri="{FF2B5EF4-FFF2-40B4-BE49-F238E27FC236}">
                <a16:creationId xmlns:a16="http://schemas.microsoft.com/office/drawing/2014/main" id="{75017395-514B-8BBF-D812-C732597DB8D9}"/>
              </a:ext>
            </a:extLst>
          </p:cNvPr>
          <p:cNvSpPr/>
          <p:nvPr/>
        </p:nvSpPr>
        <p:spPr>
          <a:xfrm>
            <a:off x="754804" y="4123260"/>
            <a:ext cx="10363200" cy="1335881"/>
          </a:xfrm>
          <a:prstGeom prst="rect">
            <a:avLst/>
          </a:prstGeom>
          <a:solidFill>
            <a:srgbClr val="FFFFFF"/>
          </a:solidFill>
          <a:ln w="9144">
            <a:solidFill>
              <a:srgbClr val="AF882D"/>
            </a:solidFill>
            <a:prstDash val="solid"/>
          </a:ln>
        </p:spPr>
        <p:txBody>
          <a:bodyPr/>
          <a:lstStyle/>
          <a:p>
            <a:pPr algn="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3" name="Text 9">
            <a:extLst>
              <a:ext uri="{FF2B5EF4-FFF2-40B4-BE49-F238E27FC236}">
                <a16:creationId xmlns:a16="http://schemas.microsoft.com/office/drawing/2014/main" id="{753243AC-55B6-C795-2157-65057F832220}"/>
              </a:ext>
            </a:extLst>
          </p:cNvPr>
          <p:cNvSpPr/>
          <p:nvPr/>
        </p:nvSpPr>
        <p:spPr>
          <a:xfrm>
            <a:off x="869104" y="4237560"/>
            <a:ext cx="10134600" cy="2873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KW" sz="1867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مميزات السندات والصكوك </a:t>
            </a:r>
            <a:endParaRPr lang="en-US" sz="1867" b="1" dirty="0">
              <a:solidFill>
                <a:srgbClr val="AF882D"/>
              </a:solidFill>
              <a:latin typeface="Sakkal Majalla" panose="02000000000000000000" pitchFamily="2" charset="-78"/>
              <a:ea typeface="Amiri Bold" pitchFamily="34" charset="-122"/>
              <a:cs typeface="mohammad bold art 1" pitchFamily="2" charset="-78"/>
            </a:endParaRPr>
          </a:p>
        </p:txBody>
      </p:sp>
      <p:pic>
        <p:nvPicPr>
          <p:cNvPr id="34" name="Image 3" descr="preencoded.png">
            <a:extLst>
              <a:ext uri="{FF2B5EF4-FFF2-40B4-BE49-F238E27FC236}">
                <a16:creationId xmlns:a16="http://schemas.microsoft.com/office/drawing/2014/main" id="{B84731F7-5D11-3F55-3C54-7DDCA13D3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6644" y="4792390"/>
            <a:ext cx="152400" cy="152400"/>
          </a:xfrm>
          <a:prstGeom prst="rect">
            <a:avLst/>
          </a:prstGeom>
        </p:spPr>
      </p:pic>
      <p:sp>
        <p:nvSpPr>
          <p:cNvPr id="35" name="Text 10">
            <a:extLst>
              <a:ext uri="{FF2B5EF4-FFF2-40B4-BE49-F238E27FC236}">
                <a16:creationId xmlns:a16="http://schemas.microsoft.com/office/drawing/2014/main" id="{51449134-A22E-7B09-BCA2-74FB7696AB26}"/>
              </a:ext>
            </a:extLst>
          </p:cNvPr>
          <p:cNvSpPr/>
          <p:nvPr/>
        </p:nvSpPr>
        <p:spPr>
          <a:xfrm>
            <a:off x="6513640" y="4754290"/>
            <a:ext cx="427870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أدوات مالية قابلة للإدراج والتداول بمخاطر أقل </a:t>
            </a:r>
          </a:p>
          <a:p>
            <a:pPr algn="r" rtl="1"/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36" name="Image 4" descr="preencoded.png">
            <a:extLst>
              <a:ext uri="{FF2B5EF4-FFF2-40B4-BE49-F238E27FC236}">
                <a16:creationId xmlns:a16="http://schemas.microsoft.com/office/drawing/2014/main" id="{CB479D12-0D83-D1D5-8826-3DA57FA58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65" y="4756471"/>
            <a:ext cx="152400" cy="152400"/>
          </a:xfrm>
          <a:prstGeom prst="rect">
            <a:avLst/>
          </a:prstGeom>
        </p:spPr>
      </p:pic>
      <p:sp>
        <p:nvSpPr>
          <p:cNvPr id="38" name="Text 11">
            <a:extLst>
              <a:ext uri="{FF2B5EF4-FFF2-40B4-BE49-F238E27FC236}">
                <a16:creationId xmlns:a16="http://schemas.microsoft.com/office/drawing/2014/main" id="{160664DE-CB1A-AA06-40A8-2CEE646DDEA3}"/>
              </a:ext>
            </a:extLst>
          </p:cNvPr>
          <p:cNvSpPr/>
          <p:nvPr/>
        </p:nvSpPr>
        <p:spPr>
          <a:xfrm>
            <a:off x="1295397" y="4726582"/>
            <a:ext cx="2713836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تساهم في تنويع المحافظ الاستثمارية</a:t>
            </a:r>
          </a:p>
        </p:txBody>
      </p:sp>
      <p:pic>
        <p:nvPicPr>
          <p:cNvPr id="39" name="Image 5" descr="preencoded.png">
            <a:extLst>
              <a:ext uri="{FF2B5EF4-FFF2-40B4-BE49-F238E27FC236}">
                <a16:creationId xmlns:a16="http://schemas.microsoft.com/office/drawing/2014/main" id="{39B3C834-108A-AA6C-A710-80ABD8954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351" y="5135290"/>
            <a:ext cx="152400" cy="152400"/>
          </a:xfrm>
          <a:prstGeom prst="rect">
            <a:avLst/>
          </a:prstGeom>
        </p:spPr>
      </p:pic>
      <p:sp>
        <p:nvSpPr>
          <p:cNvPr id="40" name="Text 12">
            <a:extLst>
              <a:ext uri="{FF2B5EF4-FFF2-40B4-BE49-F238E27FC236}">
                <a16:creationId xmlns:a16="http://schemas.microsoft.com/office/drawing/2014/main" id="{5BDC9C72-D3BA-CAC8-CDF7-40784D116B94}"/>
              </a:ext>
            </a:extLst>
          </p:cNvPr>
          <p:cNvSpPr/>
          <p:nvPr/>
        </p:nvSpPr>
        <p:spPr>
          <a:xfrm>
            <a:off x="6441230" y="5097190"/>
            <a:ext cx="437881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توفر خياراً استثمارياً للدخل ثابتاً ومنظماً 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41" name="Image 6" descr="preencoded.png">
            <a:extLst>
              <a:ext uri="{FF2B5EF4-FFF2-40B4-BE49-F238E27FC236}">
                <a16:creationId xmlns:a16="http://schemas.microsoft.com/office/drawing/2014/main" id="{893C5B62-B94C-B63C-C8A8-CD13497B7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482" y="5135290"/>
            <a:ext cx="152400" cy="152400"/>
          </a:xfrm>
          <a:prstGeom prst="rect">
            <a:avLst/>
          </a:prstGeom>
        </p:spPr>
      </p:pic>
      <p:sp>
        <p:nvSpPr>
          <p:cNvPr id="42" name="Text 13">
            <a:extLst>
              <a:ext uri="{FF2B5EF4-FFF2-40B4-BE49-F238E27FC236}">
                <a16:creationId xmlns:a16="http://schemas.microsoft.com/office/drawing/2014/main" id="{AE17AD18-A26F-5BCD-44F5-C1296818A318}"/>
              </a:ext>
            </a:extLst>
          </p:cNvPr>
          <p:cNvSpPr/>
          <p:nvPr/>
        </p:nvSpPr>
        <p:spPr>
          <a:xfrm>
            <a:off x="722894" y="5097190"/>
            <a:ext cx="321706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تمنح تكلفة تمويل أقل</a:t>
            </a:r>
          </a:p>
        </p:txBody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1C595458-9D58-F8EA-2869-5EA49EB76655}"/>
              </a:ext>
            </a:extLst>
          </p:cNvPr>
          <p:cNvSpPr/>
          <p:nvPr/>
        </p:nvSpPr>
        <p:spPr>
          <a:xfrm>
            <a:off x="3907714" y="4772506"/>
            <a:ext cx="3224212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تعزز السيولة وت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جذب المستثمرين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B2721F26-4546-388B-51BC-94EF8BB43EA4}"/>
              </a:ext>
            </a:extLst>
          </p:cNvPr>
          <p:cNvSpPr/>
          <p:nvPr/>
        </p:nvSpPr>
        <p:spPr>
          <a:xfrm>
            <a:off x="3970278" y="5115406"/>
            <a:ext cx="321706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تعزز كفاءة السوق والملف الائتماني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22" name="Image 6" descr="preencoded.png">
            <a:extLst>
              <a:ext uri="{FF2B5EF4-FFF2-40B4-BE49-F238E27FC236}">
                <a16:creationId xmlns:a16="http://schemas.microsoft.com/office/drawing/2014/main" id="{3C7D6D33-1ADE-4F2F-52DD-7D5116CCB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5454" y="5142218"/>
            <a:ext cx="152400" cy="152400"/>
          </a:xfrm>
          <a:prstGeom prst="rect">
            <a:avLst/>
          </a:prstGeom>
        </p:spPr>
      </p:pic>
      <p:pic>
        <p:nvPicPr>
          <p:cNvPr id="24" name="Image 6" descr="preencoded.png">
            <a:extLst>
              <a:ext uri="{FF2B5EF4-FFF2-40B4-BE49-F238E27FC236}">
                <a16:creationId xmlns:a16="http://schemas.microsoft.com/office/drawing/2014/main" id="{7D5F202A-83A7-30BB-AE8E-8356240EA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0817" y="4802783"/>
            <a:ext cx="152400" cy="152400"/>
          </a:xfrm>
          <a:prstGeom prst="rect">
            <a:avLst/>
          </a:prstGeom>
        </p:spPr>
      </p:pic>
      <p:pic>
        <p:nvPicPr>
          <p:cNvPr id="29" name="Graphic 28" descr="Clipboard Checked with solid fill">
            <a:extLst>
              <a:ext uri="{FF2B5EF4-FFF2-40B4-BE49-F238E27FC236}">
                <a16:creationId xmlns:a16="http://schemas.microsoft.com/office/drawing/2014/main" id="{2CD6066C-38CD-29E1-D559-BE7D73F39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8845" y="4128119"/>
            <a:ext cx="398017" cy="3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1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and yellow stripe">
            <a:extLst>
              <a:ext uri="{FF2B5EF4-FFF2-40B4-BE49-F238E27FC236}">
                <a16:creationId xmlns:a16="http://schemas.microsoft.com/office/drawing/2014/main" id="{36618A20-0576-1D43-3D83-30DC3EA046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0FCCF2-899D-BD0A-35ED-7A434BB6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18234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مقارنة بين السندات والصكوك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D9D58-CC40-50E4-3F67-391E4B5595B6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49" name="Shape 2">
            <a:extLst>
              <a:ext uri="{FF2B5EF4-FFF2-40B4-BE49-F238E27FC236}">
                <a16:creationId xmlns:a16="http://schemas.microsoft.com/office/drawing/2014/main" id="{FEA0DC61-8055-BB81-47D1-BE479B1ED0F9}"/>
              </a:ext>
            </a:extLst>
          </p:cNvPr>
          <p:cNvSpPr/>
          <p:nvPr/>
        </p:nvSpPr>
        <p:spPr>
          <a:xfrm>
            <a:off x="825520" y="1086008"/>
            <a:ext cx="10363200" cy="4383881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0" name="Shape 3">
            <a:extLst>
              <a:ext uri="{FF2B5EF4-FFF2-40B4-BE49-F238E27FC236}">
                <a16:creationId xmlns:a16="http://schemas.microsoft.com/office/drawing/2014/main" id="{D12B6CC0-A414-26FE-9876-4CF7E033CD7C}"/>
              </a:ext>
            </a:extLst>
          </p:cNvPr>
          <p:cNvSpPr/>
          <p:nvPr/>
        </p:nvSpPr>
        <p:spPr>
          <a:xfrm>
            <a:off x="8595539" y="1090770"/>
            <a:ext cx="2588419" cy="640556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1" name="Text 4">
            <a:extLst>
              <a:ext uri="{FF2B5EF4-FFF2-40B4-BE49-F238E27FC236}">
                <a16:creationId xmlns:a16="http://schemas.microsoft.com/office/drawing/2014/main" id="{217F6266-8705-F24B-9C7D-12C8ECABF65F}"/>
              </a:ext>
            </a:extLst>
          </p:cNvPr>
          <p:cNvSpPr/>
          <p:nvPr/>
        </p:nvSpPr>
        <p:spPr>
          <a:xfrm>
            <a:off x="8595539" y="1150462"/>
            <a:ext cx="2588419" cy="5211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6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المعيار</a:t>
            </a:r>
            <a:endParaRPr lang="en-US" sz="16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2" name="Shape 5">
            <a:extLst>
              <a:ext uri="{FF2B5EF4-FFF2-40B4-BE49-F238E27FC236}">
                <a16:creationId xmlns:a16="http://schemas.microsoft.com/office/drawing/2014/main" id="{940FE370-8ADA-2D52-7FC0-11397BA3A254}"/>
              </a:ext>
            </a:extLst>
          </p:cNvPr>
          <p:cNvSpPr/>
          <p:nvPr/>
        </p:nvSpPr>
        <p:spPr>
          <a:xfrm>
            <a:off x="4712911" y="1090770"/>
            <a:ext cx="3882628" cy="640556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3" name="Text 6">
            <a:extLst>
              <a:ext uri="{FF2B5EF4-FFF2-40B4-BE49-F238E27FC236}">
                <a16:creationId xmlns:a16="http://schemas.microsoft.com/office/drawing/2014/main" id="{B4315220-B35B-465A-EA93-AAC72FAC7C84}"/>
              </a:ext>
            </a:extLst>
          </p:cNvPr>
          <p:cNvSpPr/>
          <p:nvPr/>
        </p:nvSpPr>
        <p:spPr>
          <a:xfrm>
            <a:off x="4712911" y="1150462"/>
            <a:ext cx="3882628" cy="5211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6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السندات</a:t>
            </a:r>
            <a:endParaRPr lang="en-US" sz="16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4" name="Shape 7">
            <a:extLst>
              <a:ext uri="{FF2B5EF4-FFF2-40B4-BE49-F238E27FC236}">
                <a16:creationId xmlns:a16="http://schemas.microsoft.com/office/drawing/2014/main" id="{EB2D5D7D-1F56-368A-67F4-C0C16222F6B2}"/>
              </a:ext>
            </a:extLst>
          </p:cNvPr>
          <p:cNvSpPr/>
          <p:nvPr/>
        </p:nvSpPr>
        <p:spPr>
          <a:xfrm>
            <a:off x="830283" y="1090770"/>
            <a:ext cx="3882628" cy="640556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5" name="Text 8">
            <a:extLst>
              <a:ext uri="{FF2B5EF4-FFF2-40B4-BE49-F238E27FC236}">
                <a16:creationId xmlns:a16="http://schemas.microsoft.com/office/drawing/2014/main" id="{0DD79182-4F4C-1C5C-135E-8A59EC8B5EF6}"/>
              </a:ext>
            </a:extLst>
          </p:cNvPr>
          <p:cNvSpPr/>
          <p:nvPr/>
        </p:nvSpPr>
        <p:spPr>
          <a:xfrm>
            <a:off x="830283" y="1150462"/>
            <a:ext cx="3882628" cy="5211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6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الصكوك</a:t>
            </a:r>
            <a:endParaRPr lang="en-US" sz="16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6" name="Shape 9">
            <a:extLst>
              <a:ext uri="{FF2B5EF4-FFF2-40B4-BE49-F238E27FC236}">
                <a16:creationId xmlns:a16="http://schemas.microsoft.com/office/drawing/2014/main" id="{A2CC8951-5FEE-14BA-B269-2CDC34608B70}"/>
              </a:ext>
            </a:extLst>
          </p:cNvPr>
          <p:cNvSpPr/>
          <p:nvPr/>
        </p:nvSpPr>
        <p:spPr>
          <a:xfrm>
            <a:off x="8595539" y="1721802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7" name="Text 10">
            <a:extLst>
              <a:ext uri="{FF2B5EF4-FFF2-40B4-BE49-F238E27FC236}">
                <a16:creationId xmlns:a16="http://schemas.microsoft.com/office/drawing/2014/main" id="{21CBF9D3-56F5-0963-782F-3394A34FDE7D}"/>
              </a:ext>
            </a:extLst>
          </p:cNvPr>
          <p:cNvSpPr/>
          <p:nvPr/>
        </p:nvSpPr>
        <p:spPr>
          <a:xfrm>
            <a:off x="8595539" y="1715131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الطبيعة القانونية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8" name="Text 11">
            <a:extLst>
              <a:ext uri="{FF2B5EF4-FFF2-40B4-BE49-F238E27FC236}">
                <a16:creationId xmlns:a16="http://schemas.microsoft.com/office/drawing/2014/main" id="{FABA30BB-A2B3-754C-477D-858FC6B51BF9}"/>
              </a:ext>
            </a:extLst>
          </p:cNvPr>
          <p:cNvSpPr/>
          <p:nvPr/>
        </p:nvSpPr>
        <p:spPr>
          <a:xfrm>
            <a:off x="4712911" y="1709970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أداة دين تقليدية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59" name="Text 12">
            <a:extLst>
              <a:ext uri="{FF2B5EF4-FFF2-40B4-BE49-F238E27FC236}">
                <a16:creationId xmlns:a16="http://schemas.microsoft.com/office/drawing/2014/main" id="{AA431271-D07E-BE84-58E7-AB8605038E8E}"/>
              </a:ext>
            </a:extLst>
          </p:cNvPr>
          <p:cNvSpPr/>
          <p:nvPr/>
        </p:nvSpPr>
        <p:spPr>
          <a:xfrm>
            <a:off x="830283" y="1709970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حصة في ملكية أصول حقيقية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0" name="Shape 13">
            <a:extLst>
              <a:ext uri="{FF2B5EF4-FFF2-40B4-BE49-F238E27FC236}">
                <a16:creationId xmlns:a16="http://schemas.microsoft.com/office/drawing/2014/main" id="{A5714B4A-F249-8769-0F94-0AB920AA7A17}"/>
              </a:ext>
            </a:extLst>
          </p:cNvPr>
          <p:cNvSpPr/>
          <p:nvPr/>
        </p:nvSpPr>
        <p:spPr>
          <a:xfrm>
            <a:off x="8595539" y="2188527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1" name="Text 14">
            <a:extLst>
              <a:ext uri="{FF2B5EF4-FFF2-40B4-BE49-F238E27FC236}">
                <a16:creationId xmlns:a16="http://schemas.microsoft.com/office/drawing/2014/main" id="{AD42CE36-E507-BA41-644C-8985B829F98B}"/>
              </a:ext>
            </a:extLst>
          </p:cNvPr>
          <p:cNvSpPr/>
          <p:nvPr/>
        </p:nvSpPr>
        <p:spPr>
          <a:xfrm>
            <a:off x="8595539" y="2181856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التوافق الشرعي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2" name="Text 15">
            <a:extLst>
              <a:ext uri="{FF2B5EF4-FFF2-40B4-BE49-F238E27FC236}">
                <a16:creationId xmlns:a16="http://schemas.microsoft.com/office/drawing/2014/main" id="{EE6A59B6-CC76-FF92-29B3-F22C5838EE50}"/>
              </a:ext>
            </a:extLst>
          </p:cNvPr>
          <p:cNvSpPr/>
          <p:nvPr/>
        </p:nvSpPr>
        <p:spPr>
          <a:xfrm>
            <a:off x="4712911" y="2176695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غير مشترط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3" name="Text 16">
            <a:extLst>
              <a:ext uri="{FF2B5EF4-FFF2-40B4-BE49-F238E27FC236}">
                <a16:creationId xmlns:a16="http://schemas.microsoft.com/office/drawing/2014/main" id="{298FCE8E-E855-D9DC-5CE8-DC334BB2A8E7}"/>
              </a:ext>
            </a:extLst>
          </p:cNvPr>
          <p:cNvSpPr/>
          <p:nvPr/>
        </p:nvSpPr>
        <p:spPr>
          <a:xfrm>
            <a:off x="830283" y="2176695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متوافقة مع الشريعة الإسلامية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4" name="Shape 17">
            <a:extLst>
              <a:ext uri="{FF2B5EF4-FFF2-40B4-BE49-F238E27FC236}">
                <a16:creationId xmlns:a16="http://schemas.microsoft.com/office/drawing/2014/main" id="{ED505E81-AA73-4F42-9036-DB9E20412372}"/>
              </a:ext>
            </a:extLst>
          </p:cNvPr>
          <p:cNvSpPr/>
          <p:nvPr/>
        </p:nvSpPr>
        <p:spPr>
          <a:xfrm>
            <a:off x="8595539" y="2655251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5" name="Text 18">
            <a:extLst>
              <a:ext uri="{FF2B5EF4-FFF2-40B4-BE49-F238E27FC236}">
                <a16:creationId xmlns:a16="http://schemas.microsoft.com/office/drawing/2014/main" id="{A5A020F4-0D45-F564-4B8B-1C15D06CE6A8}"/>
              </a:ext>
            </a:extLst>
          </p:cNvPr>
          <p:cNvSpPr/>
          <p:nvPr/>
        </p:nvSpPr>
        <p:spPr>
          <a:xfrm>
            <a:off x="8595539" y="2648580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مصدر العائد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6" name="Text 19">
            <a:extLst>
              <a:ext uri="{FF2B5EF4-FFF2-40B4-BE49-F238E27FC236}">
                <a16:creationId xmlns:a16="http://schemas.microsoft.com/office/drawing/2014/main" id="{2EDFA90F-D1A6-55CD-4BCC-344B4E3B7A03}"/>
              </a:ext>
            </a:extLst>
          </p:cNvPr>
          <p:cNvSpPr/>
          <p:nvPr/>
        </p:nvSpPr>
        <p:spPr>
          <a:xfrm>
            <a:off x="4712911" y="2643419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فائدة ثابتة أو متغيرة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7" name="Text 20">
            <a:extLst>
              <a:ext uri="{FF2B5EF4-FFF2-40B4-BE49-F238E27FC236}">
                <a16:creationId xmlns:a16="http://schemas.microsoft.com/office/drawing/2014/main" id="{38700028-FF0F-62FF-A266-448216D9A346}"/>
              </a:ext>
            </a:extLst>
          </p:cNvPr>
          <p:cNvSpPr/>
          <p:nvPr/>
        </p:nvSpPr>
        <p:spPr>
          <a:xfrm>
            <a:off x="830283" y="2643419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عوائد مرتبطة بأداء الأصل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8" name="Shape 21">
            <a:extLst>
              <a:ext uri="{FF2B5EF4-FFF2-40B4-BE49-F238E27FC236}">
                <a16:creationId xmlns:a16="http://schemas.microsoft.com/office/drawing/2014/main" id="{555789DD-0166-DF42-C955-DCFBAED61B8C}"/>
              </a:ext>
            </a:extLst>
          </p:cNvPr>
          <p:cNvSpPr/>
          <p:nvPr/>
        </p:nvSpPr>
        <p:spPr>
          <a:xfrm>
            <a:off x="8595539" y="3121976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9" name="Text 22">
            <a:extLst>
              <a:ext uri="{FF2B5EF4-FFF2-40B4-BE49-F238E27FC236}">
                <a16:creationId xmlns:a16="http://schemas.microsoft.com/office/drawing/2014/main" id="{E15C4E2C-FA06-C961-F0A0-A73682D2B84E}"/>
              </a:ext>
            </a:extLst>
          </p:cNvPr>
          <p:cNvSpPr/>
          <p:nvPr/>
        </p:nvSpPr>
        <p:spPr>
          <a:xfrm>
            <a:off x="8595539" y="3115306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الأصل الضامن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0" name="Text 23">
            <a:extLst>
              <a:ext uri="{FF2B5EF4-FFF2-40B4-BE49-F238E27FC236}">
                <a16:creationId xmlns:a16="http://schemas.microsoft.com/office/drawing/2014/main" id="{95AD87B7-0390-62EB-9985-5253CD689CC4}"/>
              </a:ext>
            </a:extLst>
          </p:cNvPr>
          <p:cNvSpPr/>
          <p:nvPr/>
        </p:nvSpPr>
        <p:spPr>
          <a:xfrm>
            <a:off x="4712911" y="3110145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قد يكون بدون أصل محدد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1" name="Text 24">
            <a:extLst>
              <a:ext uri="{FF2B5EF4-FFF2-40B4-BE49-F238E27FC236}">
                <a16:creationId xmlns:a16="http://schemas.microsoft.com/office/drawing/2014/main" id="{F0B543BA-359F-892D-3174-1ACEBF16C663}"/>
              </a:ext>
            </a:extLst>
          </p:cNvPr>
          <p:cNvSpPr/>
          <p:nvPr/>
        </p:nvSpPr>
        <p:spPr>
          <a:xfrm>
            <a:off x="830283" y="3110145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مرتبطة بأصل حقيقي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2" name="Shape 25">
            <a:extLst>
              <a:ext uri="{FF2B5EF4-FFF2-40B4-BE49-F238E27FC236}">
                <a16:creationId xmlns:a16="http://schemas.microsoft.com/office/drawing/2014/main" id="{C1CA6439-FD17-0422-744A-E968069D6E29}"/>
              </a:ext>
            </a:extLst>
          </p:cNvPr>
          <p:cNvSpPr/>
          <p:nvPr/>
        </p:nvSpPr>
        <p:spPr>
          <a:xfrm>
            <a:off x="8595539" y="3588702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3" name="Text 26">
            <a:extLst>
              <a:ext uri="{FF2B5EF4-FFF2-40B4-BE49-F238E27FC236}">
                <a16:creationId xmlns:a16="http://schemas.microsoft.com/office/drawing/2014/main" id="{826C5445-33DF-8E29-4B91-60F541C58C3F}"/>
              </a:ext>
            </a:extLst>
          </p:cNvPr>
          <p:cNvSpPr/>
          <p:nvPr/>
        </p:nvSpPr>
        <p:spPr>
          <a:xfrm>
            <a:off x="8595539" y="3582031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الرقابة الشرعية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4" name="Text 27">
            <a:extLst>
              <a:ext uri="{FF2B5EF4-FFF2-40B4-BE49-F238E27FC236}">
                <a16:creationId xmlns:a16="http://schemas.microsoft.com/office/drawing/2014/main" id="{561730CE-40B1-7587-86F6-8BA262E5E4FF}"/>
              </a:ext>
            </a:extLst>
          </p:cNvPr>
          <p:cNvSpPr/>
          <p:nvPr/>
        </p:nvSpPr>
        <p:spPr>
          <a:xfrm>
            <a:off x="4712911" y="3576870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غير مطلوبة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5" name="Text 28">
            <a:extLst>
              <a:ext uri="{FF2B5EF4-FFF2-40B4-BE49-F238E27FC236}">
                <a16:creationId xmlns:a16="http://schemas.microsoft.com/office/drawing/2014/main" id="{02DE55E3-AAE4-F24D-4EC9-EBAB18717606}"/>
              </a:ext>
            </a:extLst>
          </p:cNvPr>
          <p:cNvSpPr/>
          <p:nvPr/>
        </p:nvSpPr>
        <p:spPr>
          <a:xfrm>
            <a:off x="830283" y="3576870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مكتب تدقيق شرعي خارجي مستقل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6" name="Shape 29">
            <a:extLst>
              <a:ext uri="{FF2B5EF4-FFF2-40B4-BE49-F238E27FC236}">
                <a16:creationId xmlns:a16="http://schemas.microsoft.com/office/drawing/2014/main" id="{C673EDB0-6857-7143-312B-3070ECD7FE4C}"/>
              </a:ext>
            </a:extLst>
          </p:cNvPr>
          <p:cNvSpPr/>
          <p:nvPr/>
        </p:nvSpPr>
        <p:spPr>
          <a:xfrm>
            <a:off x="8595539" y="4055427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7" name="Text 30">
            <a:extLst>
              <a:ext uri="{FF2B5EF4-FFF2-40B4-BE49-F238E27FC236}">
                <a16:creationId xmlns:a16="http://schemas.microsoft.com/office/drawing/2014/main" id="{2D918A2F-F9EB-9318-3F81-0986814FE06E}"/>
              </a:ext>
            </a:extLst>
          </p:cNvPr>
          <p:cNvSpPr/>
          <p:nvPr/>
        </p:nvSpPr>
        <p:spPr>
          <a:xfrm>
            <a:off x="8595539" y="4048756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مدة الإصدار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8" name="Text 31">
            <a:extLst>
              <a:ext uri="{FF2B5EF4-FFF2-40B4-BE49-F238E27FC236}">
                <a16:creationId xmlns:a16="http://schemas.microsoft.com/office/drawing/2014/main" id="{502CB8C7-ADB8-4333-D78C-1A6317D8D8B2}"/>
              </a:ext>
            </a:extLst>
          </p:cNvPr>
          <p:cNvSpPr/>
          <p:nvPr/>
        </p:nvSpPr>
        <p:spPr>
          <a:xfrm>
            <a:off x="4712911" y="4043595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محددة باسترداد رأس المال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9" name="Text 32">
            <a:extLst>
              <a:ext uri="{FF2B5EF4-FFF2-40B4-BE49-F238E27FC236}">
                <a16:creationId xmlns:a16="http://schemas.microsoft.com/office/drawing/2014/main" id="{DB939C85-9313-FECA-020C-17FE4300EA6A}"/>
              </a:ext>
            </a:extLst>
          </p:cNvPr>
          <p:cNvSpPr/>
          <p:nvPr/>
        </p:nvSpPr>
        <p:spPr>
          <a:xfrm>
            <a:off x="830283" y="4043595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محددة باسترداد رأس المال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0" name="Shape 33">
            <a:extLst>
              <a:ext uri="{FF2B5EF4-FFF2-40B4-BE49-F238E27FC236}">
                <a16:creationId xmlns:a16="http://schemas.microsoft.com/office/drawing/2014/main" id="{CCBB7DCA-B2C7-BFB4-2931-8C8C1C5F7798}"/>
              </a:ext>
            </a:extLst>
          </p:cNvPr>
          <p:cNvSpPr/>
          <p:nvPr/>
        </p:nvSpPr>
        <p:spPr>
          <a:xfrm>
            <a:off x="8595539" y="4522151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1" name="Text 34">
            <a:extLst>
              <a:ext uri="{FF2B5EF4-FFF2-40B4-BE49-F238E27FC236}">
                <a16:creationId xmlns:a16="http://schemas.microsoft.com/office/drawing/2014/main" id="{B298C07E-1B1C-2EB0-1023-5A92F5D96430}"/>
              </a:ext>
            </a:extLst>
          </p:cNvPr>
          <p:cNvSpPr/>
          <p:nvPr/>
        </p:nvSpPr>
        <p:spPr>
          <a:xfrm>
            <a:off x="8595539" y="4515480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التصنيف الائتماني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2" name="Text 35">
            <a:extLst>
              <a:ext uri="{FF2B5EF4-FFF2-40B4-BE49-F238E27FC236}">
                <a16:creationId xmlns:a16="http://schemas.microsoft.com/office/drawing/2014/main" id="{2CDE1045-1715-D1DE-0AF7-B68C11A28925}"/>
              </a:ext>
            </a:extLst>
          </p:cNvPr>
          <p:cNvSpPr/>
          <p:nvPr/>
        </p:nvSpPr>
        <p:spPr>
          <a:xfrm>
            <a:off x="4712911" y="4510319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مطلوب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3" name="Text 36">
            <a:extLst>
              <a:ext uri="{FF2B5EF4-FFF2-40B4-BE49-F238E27FC236}">
                <a16:creationId xmlns:a16="http://schemas.microsoft.com/office/drawing/2014/main" id="{F4C67950-3173-BCDC-711D-BFE9E3ADFE8C}"/>
              </a:ext>
            </a:extLst>
          </p:cNvPr>
          <p:cNvSpPr/>
          <p:nvPr/>
        </p:nvSpPr>
        <p:spPr>
          <a:xfrm>
            <a:off x="830283" y="4510319"/>
            <a:ext cx="3882628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مطلوب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4" name="Shape 37">
            <a:extLst>
              <a:ext uri="{FF2B5EF4-FFF2-40B4-BE49-F238E27FC236}">
                <a16:creationId xmlns:a16="http://schemas.microsoft.com/office/drawing/2014/main" id="{FBADD874-F4C4-E9D4-E3CA-347ED6D5AA0E}"/>
              </a:ext>
            </a:extLst>
          </p:cNvPr>
          <p:cNvSpPr/>
          <p:nvPr/>
        </p:nvSpPr>
        <p:spPr>
          <a:xfrm>
            <a:off x="8595539" y="4988876"/>
            <a:ext cx="2588419" cy="466725"/>
          </a:xfrm>
          <a:prstGeom prst="rect">
            <a:avLst/>
          </a:prstGeom>
          <a:solidFill>
            <a:srgbClr val="F8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2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5" name="Text 38">
            <a:extLst>
              <a:ext uri="{FF2B5EF4-FFF2-40B4-BE49-F238E27FC236}">
                <a16:creationId xmlns:a16="http://schemas.microsoft.com/office/drawing/2014/main" id="{1B138DCE-3333-875D-2855-0A1B9A62A525}"/>
              </a:ext>
            </a:extLst>
          </p:cNvPr>
          <p:cNvSpPr/>
          <p:nvPr/>
        </p:nvSpPr>
        <p:spPr>
          <a:xfrm>
            <a:off x="8595539" y="4982206"/>
            <a:ext cx="2588419" cy="480068"/>
          </a:xfrm>
          <a:prstGeom prst="rect">
            <a:avLst/>
          </a:prstGeom>
          <a:noFill/>
          <a:ln/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333" b="1" dirty="0">
                <a:solidFill>
                  <a:srgbClr val="1C3D5A"/>
                </a:solidFill>
                <a:latin typeface="Sakkal Majalla" panose="02000000000000000000" pitchFamily="2" charset="-78"/>
                <a:ea typeface="Tajawal Bold" pitchFamily="34" charset="-122"/>
                <a:cs typeface="mohammad bold art 1" pitchFamily="2" charset="-78"/>
              </a:rPr>
              <a:t>هيئة الحملة</a:t>
            </a:r>
            <a:endParaRPr lang="en-US" sz="1333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6" name="Text 39">
            <a:extLst>
              <a:ext uri="{FF2B5EF4-FFF2-40B4-BE49-F238E27FC236}">
                <a16:creationId xmlns:a16="http://schemas.microsoft.com/office/drawing/2014/main" id="{A2941497-D3E3-6F04-2D4D-AD34B89EED02}"/>
              </a:ext>
            </a:extLst>
          </p:cNvPr>
          <p:cNvSpPr/>
          <p:nvPr/>
        </p:nvSpPr>
        <p:spPr>
          <a:xfrm>
            <a:off x="4714697" y="4977045"/>
            <a:ext cx="3884415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مطلوبة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87" name="Text 40">
            <a:extLst>
              <a:ext uri="{FF2B5EF4-FFF2-40B4-BE49-F238E27FC236}">
                <a16:creationId xmlns:a16="http://schemas.microsoft.com/office/drawing/2014/main" id="{97A67FF8-E2FD-9F8D-192B-140F73771210}"/>
              </a:ext>
            </a:extLst>
          </p:cNvPr>
          <p:cNvSpPr/>
          <p:nvPr/>
        </p:nvSpPr>
        <p:spPr>
          <a:xfrm>
            <a:off x="830283" y="4977045"/>
            <a:ext cx="3884415" cy="490391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226737" tIns="136144" rIns="226737" bIns="136144" rtlCol="0" anchor="ctr">
            <a:spAutoFit/>
          </a:bodyPr>
          <a:lstStyle/>
          <a:p>
            <a:pPr algn="ctr" rtl="1"/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مطلوبة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89" name="Image 3" descr="preencoded.png">
            <a:extLst>
              <a:ext uri="{FF2B5EF4-FFF2-40B4-BE49-F238E27FC236}">
                <a16:creationId xmlns:a16="http://schemas.microsoft.com/office/drawing/2014/main" id="{241C3D9B-14B6-BBB5-0E18-FD163CCAB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037" y="4644749"/>
            <a:ext cx="152400" cy="152400"/>
          </a:xfrm>
          <a:prstGeom prst="rect">
            <a:avLst/>
          </a:prstGeom>
        </p:spPr>
      </p:pic>
      <p:pic>
        <p:nvPicPr>
          <p:cNvPr id="90" name="Image 3" descr="preencoded.png">
            <a:extLst>
              <a:ext uri="{FF2B5EF4-FFF2-40B4-BE49-F238E27FC236}">
                <a16:creationId xmlns:a16="http://schemas.microsoft.com/office/drawing/2014/main" id="{3164FA43-D2D2-0E78-B358-1B215BB90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037" y="5139845"/>
            <a:ext cx="152400" cy="152400"/>
          </a:xfrm>
          <a:prstGeom prst="rect">
            <a:avLst/>
          </a:prstGeom>
        </p:spPr>
      </p:pic>
      <p:pic>
        <p:nvPicPr>
          <p:cNvPr id="91" name="Image 3" descr="preencoded.png">
            <a:extLst>
              <a:ext uri="{FF2B5EF4-FFF2-40B4-BE49-F238E27FC236}">
                <a16:creationId xmlns:a16="http://schemas.microsoft.com/office/drawing/2014/main" id="{7BD1B555-01FA-8C7A-5569-45CD9F8B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409" y="4679313"/>
            <a:ext cx="152400" cy="152400"/>
          </a:xfrm>
          <a:prstGeom prst="rect">
            <a:avLst/>
          </a:prstGeom>
        </p:spPr>
      </p:pic>
      <p:pic>
        <p:nvPicPr>
          <p:cNvPr id="92" name="Image 3" descr="preencoded.png">
            <a:extLst>
              <a:ext uri="{FF2B5EF4-FFF2-40B4-BE49-F238E27FC236}">
                <a16:creationId xmlns:a16="http://schemas.microsoft.com/office/drawing/2014/main" id="{EC7A7E7D-981B-664B-396A-771C11BC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09" y="5139845"/>
            <a:ext cx="152400" cy="152400"/>
          </a:xfrm>
          <a:prstGeom prst="rect">
            <a:avLst/>
          </a:prstGeom>
        </p:spPr>
      </p:pic>
      <p:pic>
        <p:nvPicPr>
          <p:cNvPr id="2" name="Image 3" descr="preencoded.png">
            <a:extLst>
              <a:ext uri="{FF2B5EF4-FFF2-40B4-BE49-F238E27FC236}">
                <a16:creationId xmlns:a16="http://schemas.microsoft.com/office/drawing/2014/main" id="{159CB106-821D-161F-388C-F6B55E600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783" y="4170957"/>
            <a:ext cx="152400" cy="152400"/>
          </a:xfrm>
          <a:prstGeom prst="rect">
            <a:avLst/>
          </a:prstGeom>
        </p:spPr>
      </p:pic>
      <p:pic>
        <p:nvPicPr>
          <p:cNvPr id="3" name="Image 3" descr="preencoded.png">
            <a:extLst>
              <a:ext uri="{FF2B5EF4-FFF2-40B4-BE49-F238E27FC236}">
                <a16:creationId xmlns:a16="http://schemas.microsoft.com/office/drawing/2014/main" id="{8B663654-E815-7ED0-2235-BC69BEA3D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821" y="4179337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B2E0-79F3-A8DC-6BF9-7437869A9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E827266B-FD32-84F8-7B7F-18900F71A7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7"/>
            <a:ext cx="12203886" cy="6864686"/>
          </a:xfr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9C9891C-3260-D75D-D1CF-C2FBB60BF8A6}"/>
              </a:ext>
            </a:extLst>
          </p:cNvPr>
          <p:cNvSpPr txBox="1"/>
          <p:nvPr/>
        </p:nvSpPr>
        <p:spPr>
          <a:xfrm>
            <a:off x="9774696" y="6224729"/>
            <a:ext cx="2261937" cy="52938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buClr>
                <a:srgbClr val="000000"/>
              </a:buClr>
              <a:buFont typeface="Arial"/>
              <a:buNone/>
            </a:pPr>
            <a:endParaRPr lang="en-US" sz="1600" kern="0">
              <a:solidFill>
                <a:srgbClr val="6D6E70"/>
              </a:solidFill>
              <a:latin typeface="Open Sans" charset="0"/>
              <a:ea typeface="Open Sans" charset="0"/>
              <a:cs typeface="Open Sans" charset="0"/>
              <a:sym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7819E3-DA29-847C-109B-E4085F52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z="1600" smtClean="0"/>
              <a:t>7</a:t>
            </a:fld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52072-6BF2-1BD1-2084-FB63F36AD43B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4C3D3E-2ADE-8597-D617-074B7D52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21555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akkal Majalla" panose="02000000000000000000" pitchFamily="2" charset="-78"/>
                <a:ea typeface="+mn-ea"/>
                <a:cs typeface="mohammad bold art 1" pitchFamily="2" charset="-78"/>
              </a:rPr>
              <a:t>الإطار التشريعي والتنظيمي المتكامل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6D25EE21-38BF-2394-A880-8E6E59C2B156}"/>
              </a:ext>
            </a:extLst>
          </p:cNvPr>
          <p:cNvSpPr/>
          <p:nvPr/>
        </p:nvSpPr>
        <p:spPr>
          <a:xfrm>
            <a:off x="3793119" y="400731"/>
            <a:ext cx="438804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endParaRPr lang="en-US" sz="20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11985A6-5183-F19E-ADBF-DE418F49561B}"/>
              </a:ext>
            </a:extLst>
          </p:cNvPr>
          <p:cNvSpPr/>
          <p:nvPr/>
        </p:nvSpPr>
        <p:spPr>
          <a:xfrm>
            <a:off x="1486123" y="979783"/>
            <a:ext cx="822960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sz="24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الجهات التنظيمية الرئيسية</a:t>
            </a:r>
            <a:endParaRPr lang="en-US" sz="24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90106A7B-F61E-1E34-8908-BC82861CE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723" y="1543270"/>
            <a:ext cx="343017" cy="228600"/>
          </a:xfrm>
          <a:prstGeom prst="rect">
            <a:avLst/>
          </a:prstGeom>
        </p:spPr>
      </p:pic>
      <p:sp>
        <p:nvSpPr>
          <p:cNvPr id="10" name="Text 4">
            <a:extLst>
              <a:ext uri="{FF2B5EF4-FFF2-40B4-BE49-F238E27FC236}">
                <a16:creationId xmlns:a16="http://schemas.microsoft.com/office/drawing/2014/main" id="{B8A75456-DEA0-2362-FAFD-8C70A31A9C5B}"/>
              </a:ext>
            </a:extLst>
          </p:cNvPr>
          <p:cNvSpPr/>
          <p:nvPr/>
        </p:nvSpPr>
        <p:spPr>
          <a:xfrm>
            <a:off x="8117200" y="1870446"/>
            <a:ext cx="3758911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هيئة أسواق المال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9481E5FB-5D88-096A-6C5E-DA9D81108100}"/>
              </a:ext>
            </a:extLst>
          </p:cNvPr>
          <p:cNvSpPr/>
          <p:nvPr/>
        </p:nvSpPr>
        <p:spPr>
          <a:xfrm>
            <a:off x="8117201" y="2205607"/>
            <a:ext cx="3417818" cy="517065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285750" indent="-2857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الجهة الرقابية العليا المشرفة على إصدار وطرح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وإدراج 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الأوراق المالية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1CCBCCF9-CABB-676D-5FEC-574631343A68}"/>
              </a:ext>
            </a:extLst>
          </p:cNvPr>
          <p:cNvSpPr/>
          <p:nvPr/>
        </p:nvSpPr>
        <p:spPr>
          <a:xfrm>
            <a:off x="8117200" y="2829494"/>
            <a:ext cx="3456291" cy="517065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285750" indent="-2857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تعتمد نشرات الاكتتاب وتمنح الموافقات اللازمة للإصدار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 والإدراج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F80CDD99-878A-4D92-3F7D-EB473486AFBF}"/>
              </a:ext>
            </a:extLst>
          </p:cNvPr>
          <p:cNvSpPr/>
          <p:nvPr/>
        </p:nvSpPr>
        <p:spPr>
          <a:xfrm>
            <a:off x="8194407" y="3386707"/>
            <a:ext cx="3385650" cy="258532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285750" indent="-2857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تصدر اللوائح التنفيذية والقرارات التنظيمية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26" name="Image 2" descr="preencoded.png">
            <a:extLst>
              <a:ext uri="{FF2B5EF4-FFF2-40B4-BE49-F238E27FC236}">
                <a16:creationId xmlns:a16="http://schemas.microsoft.com/office/drawing/2014/main" id="{BC91B6CB-E664-AC1B-7C00-4CA54433F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534" y="1534719"/>
            <a:ext cx="228600" cy="228600"/>
          </a:xfrm>
          <a:prstGeom prst="rect">
            <a:avLst/>
          </a:prstGeom>
        </p:spPr>
      </p:pic>
      <p:sp>
        <p:nvSpPr>
          <p:cNvPr id="27" name="Text 12">
            <a:extLst>
              <a:ext uri="{FF2B5EF4-FFF2-40B4-BE49-F238E27FC236}">
                <a16:creationId xmlns:a16="http://schemas.microsoft.com/office/drawing/2014/main" id="{B4BA5603-A406-9AA2-CC87-6CDD02B5E206}"/>
              </a:ext>
            </a:extLst>
          </p:cNvPr>
          <p:cNvSpPr/>
          <p:nvPr/>
        </p:nvSpPr>
        <p:spPr>
          <a:xfrm>
            <a:off x="4614117" y="1835771"/>
            <a:ext cx="2509828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بورصة الكويت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8" name="Text 13">
            <a:extLst>
              <a:ext uri="{FF2B5EF4-FFF2-40B4-BE49-F238E27FC236}">
                <a16:creationId xmlns:a16="http://schemas.microsoft.com/office/drawing/2014/main" id="{46CEB1A6-CF06-55E6-BF80-675CBD75536F}"/>
              </a:ext>
            </a:extLst>
          </p:cNvPr>
          <p:cNvSpPr/>
          <p:nvPr/>
        </p:nvSpPr>
        <p:spPr>
          <a:xfrm>
            <a:off x="4248981" y="2180120"/>
            <a:ext cx="3301707" cy="517065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171450" indent="-1714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تتولى قبول طلبات الإدراج وتطبيق قواعد التداول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2230ECCB-BF68-2926-F5DF-FC0AEE1627E0}"/>
              </a:ext>
            </a:extLst>
          </p:cNvPr>
          <p:cNvSpPr/>
          <p:nvPr/>
        </p:nvSpPr>
        <p:spPr>
          <a:xfrm>
            <a:off x="4248981" y="2804007"/>
            <a:ext cx="3351166" cy="517065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171450" indent="-1714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حدد شروط الإدراج والالتزامات المستمرة للمُدرجين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0" name="Text 15">
            <a:extLst>
              <a:ext uri="{FF2B5EF4-FFF2-40B4-BE49-F238E27FC236}">
                <a16:creationId xmlns:a16="http://schemas.microsoft.com/office/drawing/2014/main" id="{C62804A2-4F60-78B4-B3FA-23E2B8ACE883}"/>
              </a:ext>
            </a:extLst>
          </p:cNvPr>
          <p:cNvSpPr/>
          <p:nvPr/>
        </p:nvSpPr>
        <p:spPr>
          <a:xfrm>
            <a:off x="4265253" y="3406707"/>
            <a:ext cx="3374486" cy="258532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171450" indent="-1714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تدير منصة التداول وتضمن سلامة السوق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2" name="Text 17">
            <a:extLst>
              <a:ext uri="{FF2B5EF4-FFF2-40B4-BE49-F238E27FC236}">
                <a16:creationId xmlns:a16="http://schemas.microsoft.com/office/drawing/2014/main" id="{DE6225AB-CD67-9EA6-6E3D-CBD72A9A4268}"/>
              </a:ext>
            </a:extLst>
          </p:cNvPr>
          <p:cNvSpPr/>
          <p:nvPr/>
        </p:nvSpPr>
        <p:spPr>
          <a:xfrm>
            <a:off x="7210742" y="2270607"/>
            <a:ext cx="38472" cy="923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endParaRPr lang="en-US" sz="5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4" name="Text 19">
            <a:extLst>
              <a:ext uri="{FF2B5EF4-FFF2-40B4-BE49-F238E27FC236}">
                <a16:creationId xmlns:a16="http://schemas.microsoft.com/office/drawing/2014/main" id="{14523772-3724-0C37-ECD7-9CD344B56101}"/>
              </a:ext>
            </a:extLst>
          </p:cNvPr>
          <p:cNvSpPr/>
          <p:nvPr/>
        </p:nvSpPr>
        <p:spPr>
          <a:xfrm>
            <a:off x="7210742" y="3156432"/>
            <a:ext cx="38472" cy="923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endParaRPr lang="en-US" sz="5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35" name="Image 3" descr="preencoded.png">
            <a:extLst>
              <a:ext uri="{FF2B5EF4-FFF2-40B4-BE49-F238E27FC236}">
                <a16:creationId xmlns:a16="http://schemas.microsoft.com/office/drawing/2014/main" id="{89CD9403-20C3-C8F8-3AF7-87DAF64EE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293" y="1554446"/>
            <a:ext cx="285750" cy="228600"/>
          </a:xfrm>
          <a:prstGeom prst="rect">
            <a:avLst/>
          </a:prstGeom>
        </p:spPr>
      </p:pic>
      <p:sp>
        <p:nvSpPr>
          <p:cNvPr id="36" name="Text 20">
            <a:extLst>
              <a:ext uri="{FF2B5EF4-FFF2-40B4-BE49-F238E27FC236}">
                <a16:creationId xmlns:a16="http://schemas.microsoft.com/office/drawing/2014/main" id="{DF7691F3-0681-C540-3B8A-BF392756ADC8}"/>
              </a:ext>
            </a:extLst>
          </p:cNvPr>
          <p:cNvSpPr/>
          <p:nvPr/>
        </p:nvSpPr>
        <p:spPr>
          <a:xfrm>
            <a:off x="1065868" y="1854484"/>
            <a:ext cx="2514600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الشركة الكويتية للمقاصة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8" name="Text 21">
            <a:extLst>
              <a:ext uri="{FF2B5EF4-FFF2-40B4-BE49-F238E27FC236}">
                <a16:creationId xmlns:a16="http://schemas.microsoft.com/office/drawing/2014/main" id="{7851A0C4-3F0D-EA65-48EC-265DCEB53296}"/>
              </a:ext>
            </a:extLst>
          </p:cNvPr>
          <p:cNvSpPr/>
          <p:nvPr/>
        </p:nvSpPr>
        <p:spPr>
          <a:xfrm>
            <a:off x="980172" y="2237270"/>
            <a:ext cx="2828726" cy="258532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285750" indent="-2857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تتولى عمليات التسوية والمقاصة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39" name="Text 22">
            <a:extLst>
              <a:ext uri="{FF2B5EF4-FFF2-40B4-BE49-F238E27FC236}">
                <a16:creationId xmlns:a16="http://schemas.microsoft.com/office/drawing/2014/main" id="{B6F31994-2E91-25AF-6678-475D0DFA3C80}"/>
              </a:ext>
            </a:extLst>
          </p:cNvPr>
          <p:cNvSpPr/>
          <p:nvPr/>
        </p:nvSpPr>
        <p:spPr>
          <a:xfrm>
            <a:off x="811819" y="2856974"/>
            <a:ext cx="2986460" cy="517065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285750" indent="-285750" algn="r" rt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تدير منظومة الحفظ والتسجيل للأوراق المالية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0" name="Shape 23">
            <a:extLst>
              <a:ext uri="{FF2B5EF4-FFF2-40B4-BE49-F238E27FC236}">
                <a16:creationId xmlns:a16="http://schemas.microsoft.com/office/drawing/2014/main" id="{E273DE0F-3A68-CA47-25AF-DD2A72D69CEF}"/>
              </a:ext>
            </a:extLst>
          </p:cNvPr>
          <p:cNvSpPr/>
          <p:nvPr/>
        </p:nvSpPr>
        <p:spPr>
          <a:xfrm>
            <a:off x="483433" y="3928604"/>
            <a:ext cx="11096624" cy="1497795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1" name="Text 24">
            <a:extLst>
              <a:ext uri="{FF2B5EF4-FFF2-40B4-BE49-F238E27FC236}">
                <a16:creationId xmlns:a16="http://schemas.microsoft.com/office/drawing/2014/main" id="{FA03E6F9-0189-D8E7-7D96-6A13092456C2}"/>
              </a:ext>
            </a:extLst>
          </p:cNvPr>
          <p:cNvSpPr/>
          <p:nvPr/>
        </p:nvSpPr>
        <p:spPr>
          <a:xfrm flipH="1" flipV="1">
            <a:off x="2924175" y="2224888"/>
            <a:ext cx="1510021" cy="923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endParaRPr lang="en-US" sz="5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2" name="Text 25">
            <a:extLst>
              <a:ext uri="{FF2B5EF4-FFF2-40B4-BE49-F238E27FC236}">
                <a16:creationId xmlns:a16="http://schemas.microsoft.com/office/drawing/2014/main" id="{9E685EA4-D6CE-98EA-5959-06EDB3F9FC31}"/>
              </a:ext>
            </a:extLst>
          </p:cNvPr>
          <p:cNvSpPr/>
          <p:nvPr/>
        </p:nvSpPr>
        <p:spPr>
          <a:xfrm>
            <a:off x="4434196" y="2520638"/>
            <a:ext cx="38472" cy="923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endParaRPr lang="en-US" sz="5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3" name="Text 26">
            <a:extLst>
              <a:ext uri="{FF2B5EF4-FFF2-40B4-BE49-F238E27FC236}">
                <a16:creationId xmlns:a16="http://schemas.microsoft.com/office/drawing/2014/main" id="{7E2F366A-653A-3B15-56E7-8D168591BAF2}"/>
              </a:ext>
            </a:extLst>
          </p:cNvPr>
          <p:cNvSpPr/>
          <p:nvPr/>
        </p:nvSpPr>
        <p:spPr>
          <a:xfrm>
            <a:off x="1727738" y="4051248"/>
            <a:ext cx="7943850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التشريعات الأساسية</a:t>
            </a:r>
            <a:r>
              <a:rPr lang="ar-KW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 الخاصة بالسندات والصكوك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pic>
        <p:nvPicPr>
          <p:cNvPr id="44" name="Image 4" descr="preencoded.png">
            <a:extLst>
              <a:ext uri="{FF2B5EF4-FFF2-40B4-BE49-F238E27FC236}">
                <a16:creationId xmlns:a16="http://schemas.microsoft.com/office/drawing/2014/main" id="{EE8DAA1F-5FF3-34FE-4458-C24BCA116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273" y="4024800"/>
            <a:ext cx="262987" cy="262987"/>
          </a:xfrm>
          <a:prstGeom prst="rect">
            <a:avLst/>
          </a:prstGeom>
        </p:spPr>
      </p:pic>
      <p:sp>
        <p:nvSpPr>
          <p:cNvPr id="45" name="Text 27">
            <a:extLst>
              <a:ext uri="{FF2B5EF4-FFF2-40B4-BE49-F238E27FC236}">
                <a16:creationId xmlns:a16="http://schemas.microsoft.com/office/drawing/2014/main" id="{6172913C-6EC8-CBE9-3E1D-819ECDA3B7A1}"/>
              </a:ext>
            </a:extLst>
          </p:cNvPr>
          <p:cNvSpPr/>
          <p:nvPr/>
        </p:nvSpPr>
        <p:spPr>
          <a:xfrm>
            <a:off x="6096000" y="4453224"/>
            <a:ext cx="5402613" cy="8617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ar-KW" sz="1400" kern="0" dirty="0">
                <a:solidFill>
                  <a:srgbClr val="1A2F4A"/>
                </a:solidFill>
                <a:latin typeface="Segoe UI Semibold" panose="020B0702040204020203" pitchFamily="34" charset="0"/>
                <a:cs typeface="mohammad bold art 1" pitchFamily="2" charset="-78"/>
                <a:sym typeface="Arial"/>
              </a:rPr>
              <a:t>القرار رقم (38) لسنة 2026 بشأن تعديل بعض أحكام السندات والصكوك</a:t>
            </a:r>
            <a:endParaRPr lang="en-US" sz="1400" kern="0" dirty="0">
              <a:solidFill>
                <a:srgbClr val="1A2F4A"/>
              </a:solidFill>
              <a:latin typeface="Segoe UI Semibold" panose="020B0702040204020203" pitchFamily="34" charset="0"/>
              <a:cs typeface="mohammad bold art 1" pitchFamily="2" charset="-78"/>
              <a:sym typeface="Arial"/>
            </a:endParaRPr>
          </a:p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srgbClr val="1A2F4A"/>
              </a:solidFill>
              <a:latin typeface="Segoe UI Semibold" panose="020B0702040204020203" pitchFamily="34" charset="0"/>
              <a:cs typeface="mohammad bold art 1" pitchFamily="2" charset="-78"/>
              <a:sym typeface="Arial"/>
            </a:endParaRPr>
          </a:p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srgbClr val="1A2F4A"/>
              </a:solidFill>
              <a:latin typeface="Segoe UI Semibold" panose="020B0702040204020203" pitchFamily="34" charset="0"/>
              <a:cs typeface="mohammad bold art 1" pitchFamily="2" charset="-78"/>
              <a:sym typeface="Arial"/>
            </a:endParaRPr>
          </a:p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ar-KW" sz="1400" kern="0" dirty="0">
                <a:solidFill>
                  <a:srgbClr val="1A2F4A"/>
                </a:solidFill>
                <a:latin typeface="Segoe UI Semibold" panose="020B0702040204020203" pitchFamily="34" charset="0"/>
                <a:cs typeface="mohammad bold art 1" pitchFamily="2" charset="-78"/>
                <a:sym typeface="Arial"/>
              </a:rPr>
              <a:t>إصدار رسوم إدراج السندات والصكوك لدى الهيئة</a:t>
            </a:r>
          </a:p>
        </p:txBody>
      </p:sp>
      <p:sp>
        <p:nvSpPr>
          <p:cNvPr id="2" name="Shape 16">
            <a:extLst>
              <a:ext uri="{FF2B5EF4-FFF2-40B4-BE49-F238E27FC236}">
                <a16:creationId xmlns:a16="http://schemas.microsoft.com/office/drawing/2014/main" id="{88CDF477-C1F6-5C20-9076-033C284526E3}"/>
              </a:ext>
            </a:extLst>
          </p:cNvPr>
          <p:cNvSpPr/>
          <p:nvPr/>
        </p:nvSpPr>
        <p:spPr>
          <a:xfrm>
            <a:off x="8123767" y="1509238"/>
            <a:ext cx="3456290" cy="2252197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6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7" name="Shape 16">
            <a:extLst>
              <a:ext uri="{FF2B5EF4-FFF2-40B4-BE49-F238E27FC236}">
                <a16:creationId xmlns:a16="http://schemas.microsoft.com/office/drawing/2014/main" id="{4C631597-1AD0-15FF-845A-25162CF96CE4}"/>
              </a:ext>
            </a:extLst>
          </p:cNvPr>
          <p:cNvSpPr/>
          <p:nvPr/>
        </p:nvSpPr>
        <p:spPr>
          <a:xfrm>
            <a:off x="452148" y="1507094"/>
            <a:ext cx="3456290" cy="2237215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6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2" name="Shape 16">
            <a:extLst>
              <a:ext uri="{FF2B5EF4-FFF2-40B4-BE49-F238E27FC236}">
                <a16:creationId xmlns:a16="http://schemas.microsoft.com/office/drawing/2014/main" id="{F8339761-50BE-15C0-74CD-691759C59564}"/>
              </a:ext>
            </a:extLst>
          </p:cNvPr>
          <p:cNvSpPr/>
          <p:nvPr/>
        </p:nvSpPr>
        <p:spPr>
          <a:xfrm>
            <a:off x="4296257" y="1507094"/>
            <a:ext cx="3456290" cy="2237215"/>
          </a:xfrm>
          <a:prstGeom prst="rect">
            <a:avLst/>
          </a:prstGeom>
          <a:noFill/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6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0" name="Text 27">
            <a:extLst>
              <a:ext uri="{FF2B5EF4-FFF2-40B4-BE49-F238E27FC236}">
                <a16:creationId xmlns:a16="http://schemas.microsoft.com/office/drawing/2014/main" id="{5A2C3485-B342-DF2F-AC3A-99A42F0E0208}"/>
              </a:ext>
            </a:extLst>
          </p:cNvPr>
          <p:cNvSpPr/>
          <p:nvPr/>
        </p:nvSpPr>
        <p:spPr>
          <a:xfrm>
            <a:off x="611944" y="4461884"/>
            <a:ext cx="5093532" cy="10772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ar-KW" sz="1400" kern="0" dirty="0">
                <a:solidFill>
                  <a:srgbClr val="1A2F4A"/>
                </a:solidFill>
                <a:latin typeface="Segoe UI Semibold" panose="020B0702040204020203" pitchFamily="34" charset="0"/>
                <a:cs typeface="mohammad bold art 1" pitchFamily="2" charset="-78"/>
                <a:sym typeface="Arial"/>
              </a:rPr>
              <a:t>القرار رقم (1) لسنة 2026 التعديلات الخاصة بقواعد البورصة بشأن السندات والصكوك</a:t>
            </a:r>
          </a:p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srgbClr val="1A2F4A"/>
              </a:solidFill>
              <a:latin typeface="Segoe UI Semibold" panose="020B0702040204020203" pitchFamily="34" charset="0"/>
              <a:cs typeface="mohammad bold art 1" pitchFamily="2" charset="-78"/>
              <a:sym typeface="Arial"/>
            </a:endParaRPr>
          </a:p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ar-KW" sz="1400" kern="0" dirty="0">
                <a:solidFill>
                  <a:srgbClr val="1A2F4A"/>
                </a:solidFill>
                <a:latin typeface="Segoe UI Semibold" panose="020B0702040204020203" pitchFamily="34" charset="0"/>
                <a:cs typeface="mohammad bold art 1" pitchFamily="2" charset="-78"/>
                <a:sym typeface="Arial"/>
              </a:rPr>
              <a:t>إصدار رسوم إدراج وتداول للسندات والصكوك لدى البورصة</a:t>
            </a:r>
          </a:p>
          <a:p>
            <a:pPr marL="285750" indent="-285750" algn="r" rtl="1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srgbClr val="1A2F4A"/>
              </a:solidFill>
              <a:latin typeface="Segoe UI Semibold" panose="020B0702040204020203" pitchFamily="34" charset="0"/>
              <a:cs typeface="mohammad bold art 1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3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034C1-A453-413F-64F1-3AF8BF3B3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1A21E538-201E-AAEA-D594-D1D1FF28B4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7"/>
            <a:ext cx="12203886" cy="6864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9D006-9F73-36C6-47DA-5AFDE2E4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43857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أهداف إطلاق نظام تشريعي للسندات والصكوك </a:t>
            </a:r>
            <a:endParaRPr lang="en-US" sz="2400" kern="0" dirty="0">
              <a:solidFill>
                <a:srgbClr val="0D4A75"/>
              </a:solidFill>
              <a:latin typeface="Segoe UI Semibold" panose="020B0702040204020203" pitchFamily="34" charset="0"/>
              <a:ea typeface="+mn-ea"/>
              <a:cs typeface="mohammad bold art 1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6CB6A9-F64B-186A-21F8-1A7BACEA0BC5}"/>
              </a:ext>
            </a:extLst>
          </p:cNvPr>
          <p:cNvSpPr txBox="1"/>
          <p:nvPr/>
        </p:nvSpPr>
        <p:spPr>
          <a:xfrm>
            <a:off x="9774696" y="6224729"/>
            <a:ext cx="2261937" cy="52938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25000"/>
              </a:lnSpc>
              <a:spcBef>
                <a:spcPts val="1400"/>
              </a:spcBef>
              <a:buClr>
                <a:srgbClr val="000000"/>
              </a:buClr>
              <a:buFont typeface="Arial"/>
              <a:buNone/>
            </a:pPr>
            <a:endParaRPr lang="en-US" sz="1300" kern="0">
              <a:solidFill>
                <a:srgbClr val="6D6E70"/>
              </a:solidFill>
              <a:latin typeface="Open Sans" charset="0"/>
              <a:ea typeface="Open Sans" charset="0"/>
              <a:cs typeface="Open Sans" charset="0"/>
              <a:sym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B25C5A-5998-EE68-A683-E44B18B1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4975-D9DB-458B-8863-3206EBA360E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AF9D5-4027-1E6F-6D5B-E008A6D8F8BF}"/>
              </a:ext>
            </a:extLst>
          </p:cNvPr>
          <p:cNvSpPr/>
          <p:nvPr/>
        </p:nvSpPr>
        <p:spPr bwMode="auto">
          <a:xfrm>
            <a:off x="870713" y="1648342"/>
            <a:ext cx="3474946" cy="3560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80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C604BF5-8398-B5FF-66AD-B2EBFDAB8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628" y="1395734"/>
            <a:ext cx="755970" cy="55478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67B2976-B4BE-3073-3A0D-83247DCA1AF4}"/>
              </a:ext>
            </a:extLst>
          </p:cNvPr>
          <p:cNvSpPr txBox="1"/>
          <p:nvPr/>
        </p:nvSpPr>
        <p:spPr>
          <a:xfrm>
            <a:off x="6507083" y="1210793"/>
            <a:ext cx="4207031" cy="923330"/>
          </a:xfrm>
          <a:prstGeom prst="rect">
            <a:avLst/>
          </a:prstGeom>
          <a:noFill/>
          <a:ln>
            <a:solidFill>
              <a:srgbClr val="AF882D"/>
            </a:solidFill>
          </a:ln>
        </p:spPr>
        <p:txBody>
          <a:bodyPr wrap="square" rtlCol="0">
            <a:spAutoFit/>
          </a:bodyPr>
          <a:lstStyle/>
          <a:p>
            <a:pPr algn="r" rtl="1"/>
            <a:endParaRPr lang="en-US" kern="0" dirty="0"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ctr" rtl="1"/>
            <a:r>
              <a:rPr lang="ar-KW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مواءمة التشريعات مع أفضل الممارسات الدولية</a:t>
            </a:r>
            <a:endParaRPr lang="en-US" kern="0" dirty="0">
              <a:solidFill>
                <a:srgbClr val="192F47"/>
              </a:solidFill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r" rtl="1"/>
            <a:endParaRPr lang="en-US" dirty="0">
              <a:cs typeface="mohammad bold art 1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F87E66-68AC-289D-45E7-6ACF7894D69B}"/>
              </a:ext>
            </a:extLst>
          </p:cNvPr>
          <p:cNvSpPr txBox="1"/>
          <p:nvPr/>
        </p:nvSpPr>
        <p:spPr>
          <a:xfrm>
            <a:off x="504670" y="1197795"/>
            <a:ext cx="4115643" cy="923330"/>
          </a:xfrm>
          <a:prstGeom prst="rect">
            <a:avLst/>
          </a:prstGeom>
          <a:noFill/>
          <a:ln>
            <a:solidFill>
              <a:srgbClr val="AF882D"/>
            </a:solidFill>
          </a:ln>
        </p:spPr>
        <p:txBody>
          <a:bodyPr wrap="square" rtlCol="0">
            <a:spAutoFit/>
          </a:bodyPr>
          <a:lstStyle/>
          <a:p>
            <a:pPr lvl="0" algn="r" rtl="1"/>
            <a:endParaRPr lang="en-US" kern="0" dirty="0">
              <a:latin typeface="Segoe UI Semibold" panose="020B0702040204020203" pitchFamily="34" charset="0"/>
              <a:cs typeface="mohammad bold art 1" pitchFamily="2" charset="-78"/>
            </a:endParaRPr>
          </a:p>
          <a:p>
            <a:pPr lvl="0" algn="ctr" rtl="1"/>
            <a:r>
              <a:rPr lang="ar-KW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تنظيم إدراج وتداول السندات والصكوك</a:t>
            </a:r>
            <a:endParaRPr lang="en-US" kern="0" dirty="0">
              <a:solidFill>
                <a:srgbClr val="192F47"/>
              </a:solidFill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r" rtl="1"/>
            <a:endParaRPr lang="en-US" dirty="0">
              <a:cs typeface="mohammad bold art 1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6260F6-291D-5244-2BBE-24673D9B076A}"/>
              </a:ext>
            </a:extLst>
          </p:cNvPr>
          <p:cNvSpPr txBox="1"/>
          <p:nvPr/>
        </p:nvSpPr>
        <p:spPr>
          <a:xfrm>
            <a:off x="6507083" y="2427862"/>
            <a:ext cx="4207031" cy="923330"/>
          </a:xfrm>
          <a:prstGeom prst="rect">
            <a:avLst/>
          </a:prstGeom>
          <a:noFill/>
          <a:ln>
            <a:solidFill>
              <a:srgbClr val="AF882D"/>
            </a:solidFill>
          </a:ln>
        </p:spPr>
        <p:txBody>
          <a:bodyPr wrap="square" rtlCol="0">
            <a:spAutoFit/>
          </a:bodyPr>
          <a:lstStyle/>
          <a:p>
            <a:pPr algn="r" rtl="1"/>
            <a:endParaRPr lang="en-US" kern="0" dirty="0"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ctr" rtl="1"/>
            <a:r>
              <a:rPr lang="ar-KW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تعزيز السيولة والجاذبية في البورصة</a:t>
            </a:r>
            <a:endParaRPr lang="en-US" kern="0" dirty="0">
              <a:solidFill>
                <a:srgbClr val="192F47"/>
              </a:solidFill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r" rtl="1"/>
            <a:endParaRPr lang="en-US" dirty="0">
              <a:cs typeface="mohammad bold art 1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BB3AC0-56C8-8484-01A6-E776541951CA}"/>
              </a:ext>
            </a:extLst>
          </p:cNvPr>
          <p:cNvSpPr txBox="1"/>
          <p:nvPr/>
        </p:nvSpPr>
        <p:spPr>
          <a:xfrm>
            <a:off x="504670" y="2456591"/>
            <a:ext cx="4115643" cy="923330"/>
          </a:xfrm>
          <a:prstGeom prst="rect">
            <a:avLst/>
          </a:prstGeom>
          <a:noFill/>
          <a:ln>
            <a:solidFill>
              <a:srgbClr val="AF882D"/>
            </a:solidFill>
          </a:ln>
        </p:spPr>
        <p:txBody>
          <a:bodyPr wrap="square" rtlCol="0">
            <a:spAutoFit/>
          </a:bodyPr>
          <a:lstStyle/>
          <a:p>
            <a:pPr lvl="0" algn="r" rtl="1"/>
            <a:endParaRPr lang="en-US" kern="0" dirty="0">
              <a:latin typeface="Segoe UI Semibold" panose="020B0702040204020203" pitchFamily="34" charset="0"/>
              <a:cs typeface="mohammad bold art 1" pitchFamily="2" charset="-78"/>
            </a:endParaRPr>
          </a:p>
          <a:p>
            <a:pPr lvl="0" algn="ctr" rtl="1"/>
            <a:r>
              <a:rPr lang="ar-KW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رفع مستويات الافصاح والشفافية</a:t>
            </a:r>
            <a:endParaRPr lang="en-US" kern="0" dirty="0">
              <a:solidFill>
                <a:srgbClr val="192F47"/>
              </a:solidFill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r" rtl="1"/>
            <a:endParaRPr lang="en-US" dirty="0">
              <a:cs typeface="mohammad bold art 1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CEB803-F0AC-7DDF-42B9-A90B17DA18FB}"/>
              </a:ext>
            </a:extLst>
          </p:cNvPr>
          <p:cNvSpPr txBox="1"/>
          <p:nvPr/>
        </p:nvSpPr>
        <p:spPr>
          <a:xfrm>
            <a:off x="6507082" y="3841922"/>
            <a:ext cx="4207031" cy="923330"/>
          </a:xfrm>
          <a:prstGeom prst="rect">
            <a:avLst/>
          </a:prstGeom>
          <a:noFill/>
          <a:ln>
            <a:solidFill>
              <a:srgbClr val="AF882D"/>
            </a:solidFill>
          </a:ln>
        </p:spPr>
        <p:txBody>
          <a:bodyPr wrap="square" rtlCol="0">
            <a:spAutoFit/>
          </a:bodyPr>
          <a:lstStyle/>
          <a:p>
            <a:pPr algn="r" rtl="1"/>
            <a:endParaRPr lang="en-US" kern="0" dirty="0"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ctr" rtl="1"/>
            <a:r>
              <a:rPr lang="ar-KW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دعم سوق أدوات الدين في الدولة</a:t>
            </a:r>
            <a:endParaRPr lang="en-US" kern="0" dirty="0">
              <a:solidFill>
                <a:srgbClr val="192F47"/>
              </a:solidFill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r" rtl="1"/>
            <a:endParaRPr lang="en-US" dirty="0">
              <a:cs typeface="mohammad bold art 1" pitchFamily="2" charset="-78"/>
            </a:endParaRPr>
          </a:p>
        </p:txBody>
      </p:sp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FC28B1EE-33CF-80A0-15D4-26DF7AD7AC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09244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56" y="2603789"/>
            <a:ext cx="592201" cy="586821"/>
          </a:xfrm>
          <a:prstGeom prst="rect">
            <a:avLst/>
          </a:prstGeom>
        </p:spPr>
      </p:pic>
      <p:sp>
        <p:nvSpPr>
          <p:cNvPr id="56" name="Shape 117">
            <a:extLst>
              <a:ext uri="{FF2B5EF4-FFF2-40B4-BE49-F238E27FC236}">
                <a16:creationId xmlns:a16="http://schemas.microsoft.com/office/drawing/2014/main" id="{56E989B3-C346-A602-D7B5-AB95DFA25BCF}"/>
              </a:ext>
            </a:extLst>
          </p:cNvPr>
          <p:cNvSpPr>
            <a:spLocks noChangeAspect="1"/>
          </p:cNvSpPr>
          <p:nvPr/>
        </p:nvSpPr>
        <p:spPr>
          <a:xfrm>
            <a:off x="10960065" y="2456591"/>
            <a:ext cx="492992" cy="466694"/>
          </a:xfrm>
          <a:custGeom>
            <a:avLst/>
            <a:gdLst/>
            <a:ahLst/>
            <a:cxnLst/>
            <a:rect l="l" t="t" r="r" b="b"/>
            <a:pathLst>
              <a:path w="1357183" h="1284788">
                <a:moveTo>
                  <a:pt x="124168" y="765617"/>
                </a:moveTo>
                <a:lnTo>
                  <a:pt x="444208" y="765617"/>
                </a:lnTo>
                <a:lnTo>
                  <a:pt x="444208" y="1284787"/>
                </a:lnTo>
                <a:lnTo>
                  <a:pt x="124168" y="1284787"/>
                </a:lnTo>
                <a:close/>
                <a:moveTo>
                  <a:pt x="578671" y="565592"/>
                </a:moveTo>
                <a:lnTo>
                  <a:pt x="898711" y="565592"/>
                </a:lnTo>
                <a:lnTo>
                  <a:pt x="898711" y="1284788"/>
                </a:lnTo>
                <a:lnTo>
                  <a:pt x="578671" y="1284788"/>
                </a:lnTo>
                <a:close/>
                <a:moveTo>
                  <a:pt x="1037143" y="434623"/>
                </a:moveTo>
                <a:lnTo>
                  <a:pt x="1357183" y="434623"/>
                </a:lnTo>
                <a:lnTo>
                  <a:pt x="1357183" y="1284788"/>
                </a:lnTo>
                <a:lnTo>
                  <a:pt x="1037143" y="1284788"/>
                </a:lnTo>
                <a:close/>
                <a:moveTo>
                  <a:pt x="682074" y="0"/>
                </a:moveTo>
                <a:lnTo>
                  <a:pt x="953320" y="153123"/>
                </a:lnTo>
                <a:lnTo>
                  <a:pt x="725206" y="382809"/>
                </a:lnTo>
                <a:lnTo>
                  <a:pt x="714423" y="287106"/>
                </a:lnTo>
                <a:cubicBezTo>
                  <a:pt x="397028" y="329641"/>
                  <a:pt x="158887" y="489144"/>
                  <a:pt x="0" y="765617"/>
                </a:cubicBezTo>
                <a:cubicBezTo>
                  <a:pt x="105925" y="425343"/>
                  <a:pt x="336877" y="202038"/>
                  <a:pt x="692857" y="95702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19" tIns="45709" rIns="91419" bIns="45709" anchor="t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1600">
              <a:solidFill>
                <a:srgbClr val="000000"/>
              </a:solidFill>
              <a:latin typeface="Arial"/>
              <a:sym typeface="Arial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582592-276A-30D1-E51C-6D70969FE2AA}"/>
              </a:ext>
            </a:extLst>
          </p:cNvPr>
          <p:cNvGrpSpPr>
            <a:grpSpLocks noChangeAspect="1"/>
          </p:cNvGrpSpPr>
          <p:nvPr/>
        </p:nvGrpSpPr>
        <p:grpSpPr>
          <a:xfrm>
            <a:off x="4932156" y="1395734"/>
            <a:ext cx="521373" cy="539875"/>
            <a:chOff x="2649684" y="9536423"/>
            <a:chExt cx="492125" cy="509588"/>
          </a:xfrm>
          <a:solidFill>
            <a:srgbClr val="002060"/>
          </a:solidFill>
        </p:grpSpPr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4113C3E3-E93E-1047-05DB-A916B27D6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9684" y="9615798"/>
              <a:ext cx="249238" cy="247650"/>
            </a:xfrm>
            <a:custGeom>
              <a:avLst/>
              <a:gdLst>
                <a:gd name="T0" fmla="*/ 428 w 471"/>
                <a:gd name="T1" fmla="*/ 183 h 470"/>
                <a:gd name="T2" fmla="*/ 419 w 471"/>
                <a:gd name="T3" fmla="*/ 159 h 470"/>
                <a:gd name="T4" fmla="*/ 437 w 471"/>
                <a:gd name="T5" fmla="*/ 105 h 470"/>
                <a:gd name="T6" fmla="*/ 336 w 471"/>
                <a:gd name="T7" fmla="*/ 62 h 470"/>
                <a:gd name="T8" fmla="*/ 300 w 471"/>
                <a:gd name="T9" fmla="*/ 46 h 470"/>
                <a:gd name="T10" fmla="*/ 183 w 471"/>
                <a:gd name="T11" fmla="*/ 0 h 470"/>
                <a:gd name="T12" fmla="*/ 171 w 471"/>
                <a:gd name="T13" fmla="*/ 46 h 470"/>
                <a:gd name="T14" fmla="*/ 135 w 471"/>
                <a:gd name="T15" fmla="*/ 62 h 470"/>
                <a:gd name="T16" fmla="*/ 63 w 471"/>
                <a:gd name="T17" fmla="*/ 134 h 470"/>
                <a:gd name="T18" fmla="*/ 51 w 471"/>
                <a:gd name="T19" fmla="*/ 159 h 470"/>
                <a:gd name="T20" fmla="*/ 0 w 471"/>
                <a:gd name="T21" fmla="*/ 183 h 470"/>
                <a:gd name="T22" fmla="*/ 43 w 471"/>
                <a:gd name="T23" fmla="*/ 286 h 470"/>
                <a:gd name="T24" fmla="*/ 57 w 471"/>
                <a:gd name="T25" fmla="*/ 323 h 470"/>
                <a:gd name="T26" fmla="*/ 105 w 471"/>
                <a:gd name="T27" fmla="*/ 437 h 470"/>
                <a:gd name="T28" fmla="*/ 147 w 471"/>
                <a:gd name="T29" fmla="*/ 414 h 470"/>
                <a:gd name="T30" fmla="*/ 183 w 471"/>
                <a:gd name="T31" fmla="*/ 427 h 470"/>
                <a:gd name="T32" fmla="*/ 286 w 471"/>
                <a:gd name="T33" fmla="*/ 427 h 470"/>
                <a:gd name="T34" fmla="*/ 312 w 471"/>
                <a:gd name="T35" fmla="*/ 418 h 470"/>
                <a:gd name="T36" fmla="*/ 366 w 471"/>
                <a:gd name="T37" fmla="*/ 437 h 470"/>
                <a:gd name="T38" fmla="*/ 407 w 471"/>
                <a:gd name="T39" fmla="*/ 334 h 470"/>
                <a:gd name="T40" fmla="*/ 424 w 471"/>
                <a:gd name="T41" fmla="*/ 298 h 470"/>
                <a:gd name="T42" fmla="*/ 235 w 471"/>
                <a:gd name="T43" fmla="*/ 351 h 470"/>
                <a:gd name="T44" fmla="*/ 211 w 471"/>
                <a:gd name="T45" fmla="*/ 349 h 470"/>
                <a:gd name="T46" fmla="*/ 180 w 471"/>
                <a:gd name="T47" fmla="*/ 336 h 470"/>
                <a:gd name="T48" fmla="*/ 153 w 471"/>
                <a:gd name="T49" fmla="*/ 317 h 470"/>
                <a:gd name="T50" fmla="*/ 133 w 471"/>
                <a:gd name="T51" fmla="*/ 291 h 470"/>
                <a:gd name="T52" fmla="*/ 121 w 471"/>
                <a:gd name="T53" fmla="*/ 258 h 470"/>
                <a:gd name="T54" fmla="*/ 119 w 471"/>
                <a:gd name="T55" fmla="*/ 235 h 470"/>
                <a:gd name="T56" fmla="*/ 124 w 471"/>
                <a:gd name="T57" fmla="*/ 200 h 470"/>
                <a:gd name="T58" fmla="*/ 139 w 471"/>
                <a:gd name="T59" fmla="*/ 170 h 470"/>
                <a:gd name="T60" fmla="*/ 161 w 471"/>
                <a:gd name="T61" fmla="*/ 144 h 470"/>
                <a:gd name="T62" fmla="*/ 190 w 471"/>
                <a:gd name="T63" fmla="*/ 127 h 470"/>
                <a:gd name="T64" fmla="*/ 224 w 471"/>
                <a:gd name="T65" fmla="*/ 118 h 470"/>
                <a:gd name="T66" fmla="*/ 247 w 471"/>
                <a:gd name="T67" fmla="*/ 118 h 470"/>
                <a:gd name="T68" fmla="*/ 281 w 471"/>
                <a:gd name="T69" fmla="*/ 127 h 470"/>
                <a:gd name="T70" fmla="*/ 310 w 471"/>
                <a:gd name="T71" fmla="*/ 144 h 470"/>
                <a:gd name="T72" fmla="*/ 332 w 471"/>
                <a:gd name="T73" fmla="*/ 170 h 470"/>
                <a:gd name="T74" fmla="*/ 347 w 471"/>
                <a:gd name="T75" fmla="*/ 200 h 470"/>
                <a:gd name="T76" fmla="*/ 351 w 471"/>
                <a:gd name="T77" fmla="*/ 235 h 470"/>
                <a:gd name="T78" fmla="*/ 349 w 471"/>
                <a:gd name="T79" fmla="*/ 258 h 470"/>
                <a:gd name="T80" fmla="*/ 338 w 471"/>
                <a:gd name="T81" fmla="*/ 291 h 470"/>
                <a:gd name="T82" fmla="*/ 318 w 471"/>
                <a:gd name="T83" fmla="*/ 317 h 470"/>
                <a:gd name="T84" fmla="*/ 291 w 471"/>
                <a:gd name="T85" fmla="*/ 336 h 470"/>
                <a:gd name="T86" fmla="*/ 258 w 471"/>
                <a:gd name="T87" fmla="*/ 349 h 470"/>
                <a:gd name="T88" fmla="*/ 235 w 471"/>
                <a:gd name="T89" fmla="*/ 35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1" h="470">
                  <a:moveTo>
                    <a:pt x="471" y="286"/>
                  </a:moveTo>
                  <a:lnTo>
                    <a:pt x="471" y="183"/>
                  </a:lnTo>
                  <a:lnTo>
                    <a:pt x="428" y="183"/>
                  </a:lnTo>
                  <a:lnTo>
                    <a:pt x="428" y="183"/>
                  </a:lnTo>
                  <a:lnTo>
                    <a:pt x="424" y="171"/>
                  </a:lnTo>
                  <a:lnTo>
                    <a:pt x="419" y="159"/>
                  </a:lnTo>
                  <a:lnTo>
                    <a:pt x="414" y="146"/>
                  </a:lnTo>
                  <a:lnTo>
                    <a:pt x="407" y="134"/>
                  </a:lnTo>
                  <a:lnTo>
                    <a:pt x="437" y="105"/>
                  </a:lnTo>
                  <a:lnTo>
                    <a:pt x="366" y="32"/>
                  </a:lnTo>
                  <a:lnTo>
                    <a:pt x="336" y="62"/>
                  </a:lnTo>
                  <a:lnTo>
                    <a:pt x="336" y="62"/>
                  </a:lnTo>
                  <a:lnTo>
                    <a:pt x="323" y="56"/>
                  </a:lnTo>
                  <a:lnTo>
                    <a:pt x="312" y="50"/>
                  </a:lnTo>
                  <a:lnTo>
                    <a:pt x="300" y="46"/>
                  </a:lnTo>
                  <a:lnTo>
                    <a:pt x="286" y="42"/>
                  </a:lnTo>
                  <a:lnTo>
                    <a:pt x="286" y="0"/>
                  </a:lnTo>
                  <a:lnTo>
                    <a:pt x="183" y="0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71" y="46"/>
                  </a:lnTo>
                  <a:lnTo>
                    <a:pt x="159" y="50"/>
                  </a:lnTo>
                  <a:lnTo>
                    <a:pt x="147" y="56"/>
                  </a:lnTo>
                  <a:lnTo>
                    <a:pt x="135" y="62"/>
                  </a:lnTo>
                  <a:lnTo>
                    <a:pt x="105" y="32"/>
                  </a:lnTo>
                  <a:lnTo>
                    <a:pt x="32" y="105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57" y="146"/>
                  </a:lnTo>
                  <a:lnTo>
                    <a:pt x="51" y="159"/>
                  </a:lnTo>
                  <a:lnTo>
                    <a:pt x="47" y="171"/>
                  </a:lnTo>
                  <a:lnTo>
                    <a:pt x="43" y="183"/>
                  </a:lnTo>
                  <a:lnTo>
                    <a:pt x="0" y="183"/>
                  </a:lnTo>
                  <a:lnTo>
                    <a:pt x="0" y="286"/>
                  </a:lnTo>
                  <a:lnTo>
                    <a:pt x="43" y="286"/>
                  </a:lnTo>
                  <a:lnTo>
                    <a:pt x="43" y="286"/>
                  </a:lnTo>
                  <a:lnTo>
                    <a:pt x="47" y="298"/>
                  </a:lnTo>
                  <a:lnTo>
                    <a:pt x="51" y="311"/>
                  </a:lnTo>
                  <a:lnTo>
                    <a:pt x="57" y="323"/>
                  </a:lnTo>
                  <a:lnTo>
                    <a:pt x="63" y="334"/>
                  </a:lnTo>
                  <a:lnTo>
                    <a:pt x="32" y="364"/>
                  </a:lnTo>
                  <a:lnTo>
                    <a:pt x="105" y="437"/>
                  </a:lnTo>
                  <a:lnTo>
                    <a:pt x="135" y="407"/>
                  </a:lnTo>
                  <a:lnTo>
                    <a:pt x="135" y="407"/>
                  </a:lnTo>
                  <a:lnTo>
                    <a:pt x="147" y="414"/>
                  </a:lnTo>
                  <a:lnTo>
                    <a:pt x="159" y="418"/>
                  </a:lnTo>
                  <a:lnTo>
                    <a:pt x="171" y="424"/>
                  </a:lnTo>
                  <a:lnTo>
                    <a:pt x="183" y="427"/>
                  </a:lnTo>
                  <a:lnTo>
                    <a:pt x="183" y="470"/>
                  </a:lnTo>
                  <a:lnTo>
                    <a:pt x="286" y="470"/>
                  </a:lnTo>
                  <a:lnTo>
                    <a:pt x="286" y="427"/>
                  </a:lnTo>
                  <a:lnTo>
                    <a:pt x="286" y="427"/>
                  </a:lnTo>
                  <a:lnTo>
                    <a:pt x="300" y="424"/>
                  </a:lnTo>
                  <a:lnTo>
                    <a:pt x="312" y="418"/>
                  </a:lnTo>
                  <a:lnTo>
                    <a:pt x="323" y="414"/>
                  </a:lnTo>
                  <a:lnTo>
                    <a:pt x="336" y="407"/>
                  </a:lnTo>
                  <a:lnTo>
                    <a:pt x="366" y="437"/>
                  </a:lnTo>
                  <a:lnTo>
                    <a:pt x="437" y="364"/>
                  </a:lnTo>
                  <a:lnTo>
                    <a:pt x="407" y="334"/>
                  </a:lnTo>
                  <a:lnTo>
                    <a:pt x="407" y="334"/>
                  </a:lnTo>
                  <a:lnTo>
                    <a:pt x="414" y="323"/>
                  </a:lnTo>
                  <a:lnTo>
                    <a:pt x="419" y="311"/>
                  </a:lnTo>
                  <a:lnTo>
                    <a:pt x="424" y="298"/>
                  </a:lnTo>
                  <a:lnTo>
                    <a:pt x="428" y="286"/>
                  </a:lnTo>
                  <a:lnTo>
                    <a:pt x="471" y="286"/>
                  </a:lnTo>
                  <a:close/>
                  <a:moveTo>
                    <a:pt x="235" y="351"/>
                  </a:moveTo>
                  <a:lnTo>
                    <a:pt x="235" y="351"/>
                  </a:lnTo>
                  <a:lnTo>
                    <a:pt x="224" y="351"/>
                  </a:lnTo>
                  <a:lnTo>
                    <a:pt x="211" y="349"/>
                  </a:lnTo>
                  <a:lnTo>
                    <a:pt x="200" y="345"/>
                  </a:lnTo>
                  <a:lnTo>
                    <a:pt x="190" y="342"/>
                  </a:lnTo>
                  <a:lnTo>
                    <a:pt x="180" y="336"/>
                  </a:lnTo>
                  <a:lnTo>
                    <a:pt x="170" y="331"/>
                  </a:lnTo>
                  <a:lnTo>
                    <a:pt x="161" y="324"/>
                  </a:lnTo>
                  <a:lnTo>
                    <a:pt x="153" y="317"/>
                  </a:lnTo>
                  <a:lnTo>
                    <a:pt x="145" y="308"/>
                  </a:lnTo>
                  <a:lnTo>
                    <a:pt x="139" y="299"/>
                  </a:lnTo>
                  <a:lnTo>
                    <a:pt x="133" y="291"/>
                  </a:lnTo>
                  <a:lnTo>
                    <a:pt x="128" y="279"/>
                  </a:lnTo>
                  <a:lnTo>
                    <a:pt x="124" y="269"/>
                  </a:lnTo>
                  <a:lnTo>
                    <a:pt x="121" y="258"/>
                  </a:lnTo>
                  <a:lnTo>
                    <a:pt x="120" y="247"/>
                  </a:lnTo>
                  <a:lnTo>
                    <a:pt x="119" y="235"/>
                  </a:lnTo>
                  <a:lnTo>
                    <a:pt x="119" y="235"/>
                  </a:lnTo>
                  <a:lnTo>
                    <a:pt x="120" y="222"/>
                  </a:lnTo>
                  <a:lnTo>
                    <a:pt x="121" y="211"/>
                  </a:lnTo>
                  <a:lnTo>
                    <a:pt x="124" y="200"/>
                  </a:lnTo>
                  <a:lnTo>
                    <a:pt x="128" y="189"/>
                  </a:lnTo>
                  <a:lnTo>
                    <a:pt x="133" y="179"/>
                  </a:lnTo>
                  <a:lnTo>
                    <a:pt x="139" y="170"/>
                  </a:lnTo>
                  <a:lnTo>
                    <a:pt x="145" y="161"/>
                  </a:lnTo>
                  <a:lnTo>
                    <a:pt x="153" y="152"/>
                  </a:lnTo>
                  <a:lnTo>
                    <a:pt x="161" y="144"/>
                  </a:lnTo>
                  <a:lnTo>
                    <a:pt x="170" y="137"/>
                  </a:lnTo>
                  <a:lnTo>
                    <a:pt x="180" y="132"/>
                  </a:lnTo>
                  <a:lnTo>
                    <a:pt x="190" y="127"/>
                  </a:lnTo>
                  <a:lnTo>
                    <a:pt x="200" y="123"/>
                  </a:lnTo>
                  <a:lnTo>
                    <a:pt x="211" y="121"/>
                  </a:lnTo>
                  <a:lnTo>
                    <a:pt x="224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47" y="118"/>
                  </a:lnTo>
                  <a:lnTo>
                    <a:pt x="258" y="121"/>
                  </a:lnTo>
                  <a:lnTo>
                    <a:pt x="270" y="123"/>
                  </a:lnTo>
                  <a:lnTo>
                    <a:pt x="281" y="127"/>
                  </a:lnTo>
                  <a:lnTo>
                    <a:pt x="291" y="132"/>
                  </a:lnTo>
                  <a:lnTo>
                    <a:pt x="301" y="137"/>
                  </a:lnTo>
                  <a:lnTo>
                    <a:pt x="310" y="144"/>
                  </a:lnTo>
                  <a:lnTo>
                    <a:pt x="318" y="152"/>
                  </a:lnTo>
                  <a:lnTo>
                    <a:pt x="326" y="161"/>
                  </a:lnTo>
                  <a:lnTo>
                    <a:pt x="332" y="170"/>
                  </a:lnTo>
                  <a:lnTo>
                    <a:pt x="338" y="179"/>
                  </a:lnTo>
                  <a:lnTo>
                    <a:pt x="342" y="189"/>
                  </a:lnTo>
                  <a:lnTo>
                    <a:pt x="347" y="200"/>
                  </a:lnTo>
                  <a:lnTo>
                    <a:pt x="349" y="211"/>
                  </a:lnTo>
                  <a:lnTo>
                    <a:pt x="351" y="222"/>
                  </a:lnTo>
                  <a:lnTo>
                    <a:pt x="351" y="235"/>
                  </a:lnTo>
                  <a:lnTo>
                    <a:pt x="351" y="235"/>
                  </a:lnTo>
                  <a:lnTo>
                    <a:pt x="351" y="247"/>
                  </a:lnTo>
                  <a:lnTo>
                    <a:pt x="349" y="258"/>
                  </a:lnTo>
                  <a:lnTo>
                    <a:pt x="347" y="269"/>
                  </a:lnTo>
                  <a:lnTo>
                    <a:pt x="342" y="279"/>
                  </a:lnTo>
                  <a:lnTo>
                    <a:pt x="338" y="291"/>
                  </a:lnTo>
                  <a:lnTo>
                    <a:pt x="332" y="299"/>
                  </a:lnTo>
                  <a:lnTo>
                    <a:pt x="326" y="308"/>
                  </a:lnTo>
                  <a:lnTo>
                    <a:pt x="318" y="317"/>
                  </a:lnTo>
                  <a:lnTo>
                    <a:pt x="310" y="324"/>
                  </a:lnTo>
                  <a:lnTo>
                    <a:pt x="301" y="331"/>
                  </a:lnTo>
                  <a:lnTo>
                    <a:pt x="291" y="336"/>
                  </a:lnTo>
                  <a:lnTo>
                    <a:pt x="281" y="342"/>
                  </a:lnTo>
                  <a:lnTo>
                    <a:pt x="270" y="345"/>
                  </a:lnTo>
                  <a:lnTo>
                    <a:pt x="258" y="349"/>
                  </a:lnTo>
                  <a:lnTo>
                    <a:pt x="247" y="351"/>
                  </a:lnTo>
                  <a:lnTo>
                    <a:pt x="235" y="351"/>
                  </a:lnTo>
                  <a:lnTo>
                    <a:pt x="235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73" tIns="39086" rIns="78173" bIns="39086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E" sz="1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A761B596-12A4-6B60-4716-61981412F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396" y="9536423"/>
              <a:ext cx="252413" cy="254000"/>
            </a:xfrm>
            <a:custGeom>
              <a:avLst/>
              <a:gdLst>
                <a:gd name="T0" fmla="*/ 425 w 479"/>
                <a:gd name="T1" fmla="*/ 167 h 479"/>
                <a:gd name="T2" fmla="*/ 414 w 479"/>
                <a:gd name="T3" fmla="*/ 142 h 479"/>
                <a:gd name="T4" fmla="*/ 425 w 479"/>
                <a:gd name="T5" fmla="*/ 87 h 479"/>
                <a:gd name="T6" fmla="*/ 319 w 479"/>
                <a:gd name="T7" fmla="*/ 57 h 479"/>
                <a:gd name="T8" fmla="*/ 281 w 479"/>
                <a:gd name="T9" fmla="*/ 45 h 479"/>
                <a:gd name="T10" fmla="*/ 161 w 479"/>
                <a:gd name="T11" fmla="*/ 12 h 479"/>
                <a:gd name="T12" fmla="*/ 154 w 479"/>
                <a:gd name="T13" fmla="*/ 59 h 479"/>
                <a:gd name="T14" fmla="*/ 120 w 479"/>
                <a:gd name="T15" fmla="*/ 79 h 479"/>
                <a:gd name="T16" fmla="*/ 57 w 479"/>
                <a:gd name="T17" fmla="*/ 160 h 479"/>
                <a:gd name="T18" fmla="*/ 48 w 479"/>
                <a:gd name="T19" fmla="*/ 185 h 479"/>
                <a:gd name="T20" fmla="*/ 0 w 479"/>
                <a:gd name="T21" fmla="*/ 216 h 479"/>
                <a:gd name="T22" fmla="*/ 54 w 479"/>
                <a:gd name="T23" fmla="*/ 313 h 479"/>
                <a:gd name="T24" fmla="*/ 73 w 479"/>
                <a:gd name="T25" fmla="*/ 348 h 479"/>
                <a:gd name="T26" fmla="*/ 134 w 479"/>
                <a:gd name="T27" fmla="*/ 456 h 479"/>
                <a:gd name="T28" fmla="*/ 172 w 479"/>
                <a:gd name="T29" fmla="*/ 427 h 479"/>
                <a:gd name="T30" fmla="*/ 210 w 479"/>
                <a:gd name="T31" fmla="*/ 437 h 479"/>
                <a:gd name="T32" fmla="*/ 313 w 479"/>
                <a:gd name="T33" fmla="*/ 425 h 479"/>
                <a:gd name="T34" fmla="*/ 337 w 479"/>
                <a:gd name="T35" fmla="*/ 414 h 479"/>
                <a:gd name="T36" fmla="*/ 393 w 479"/>
                <a:gd name="T37" fmla="*/ 426 h 479"/>
                <a:gd name="T38" fmla="*/ 423 w 479"/>
                <a:gd name="T39" fmla="*/ 319 h 479"/>
                <a:gd name="T40" fmla="*/ 434 w 479"/>
                <a:gd name="T41" fmla="*/ 282 h 479"/>
                <a:gd name="T42" fmla="*/ 253 w 479"/>
                <a:gd name="T43" fmla="*/ 356 h 479"/>
                <a:gd name="T44" fmla="*/ 229 w 479"/>
                <a:gd name="T45" fmla="*/ 356 h 479"/>
                <a:gd name="T46" fmla="*/ 196 w 479"/>
                <a:gd name="T47" fmla="*/ 348 h 479"/>
                <a:gd name="T48" fmla="*/ 167 w 479"/>
                <a:gd name="T49" fmla="*/ 331 h 479"/>
                <a:gd name="T50" fmla="*/ 144 w 479"/>
                <a:gd name="T51" fmla="*/ 306 h 479"/>
                <a:gd name="T52" fmla="*/ 129 w 479"/>
                <a:gd name="T53" fmla="*/ 276 h 479"/>
                <a:gd name="T54" fmla="*/ 124 w 479"/>
                <a:gd name="T55" fmla="*/ 253 h 479"/>
                <a:gd name="T56" fmla="*/ 125 w 479"/>
                <a:gd name="T57" fmla="*/ 218 h 479"/>
                <a:gd name="T58" fmla="*/ 135 w 479"/>
                <a:gd name="T59" fmla="*/ 186 h 479"/>
                <a:gd name="T60" fmla="*/ 155 w 479"/>
                <a:gd name="T61" fmla="*/ 159 h 479"/>
                <a:gd name="T62" fmla="*/ 182 w 479"/>
                <a:gd name="T63" fmla="*/ 139 h 479"/>
                <a:gd name="T64" fmla="*/ 214 w 479"/>
                <a:gd name="T65" fmla="*/ 125 h 479"/>
                <a:gd name="T66" fmla="*/ 238 w 479"/>
                <a:gd name="T67" fmla="*/ 123 h 479"/>
                <a:gd name="T68" fmla="*/ 272 w 479"/>
                <a:gd name="T69" fmla="*/ 127 h 479"/>
                <a:gd name="T70" fmla="*/ 303 w 479"/>
                <a:gd name="T71" fmla="*/ 142 h 479"/>
                <a:gd name="T72" fmla="*/ 328 w 479"/>
                <a:gd name="T73" fmla="*/ 163 h 479"/>
                <a:gd name="T74" fmla="*/ 346 w 479"/>
                <a:gd name="T75" fmla="*/ 192 h 479"/>
                <a:gd name="T76" fmla="*/ 356 w 479"/>
                <a:gd name="T77" fmla="*/ 226 h 479"/>
                <a:gd name="T78" fmla="*/ 356 w 479"/>
                <a:gd name="T79" fmla="*/ 249 h 479"/>
                <a:gd name="T80" fmla="*/ 348 w 479"/>
                <a:gd name="T81" fmla="*/ 283 h 479"/>
                <a:gd name="T82" fmla="*/ 331 w 479"/>
                <a:gd name="T83" fmla="*/ 312 h 479"/>
                <a:gd name="T84" fmla="*/ 306 w 479"/>
                <a:gd name="T85" fmla="*/ 334 h 479"/>
                <a:gd name="T86" fmla="*/ 276 w 479"/>
                <a:gd name="T87" fmla="*/ 350 h 479"/>
                <a:gd name="T88" fmla="*/ 253 w 479"/>
                <a:gd name="T89" fmla="*/ 35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9" h="479">
                  <a:moveTo>
                    <a:pt x="479" y="263"/>
                  </a:moveTo>
                  <a:lnTo>
                    <a:pt x="468" y="161"/>
                  </a:lnTo>
                  <a:lnTo>
                    <a:pt x="425" y="167"/>
                  </a:lnTo>
                  <a:lnTo>
                    <a:pt x="425" y="167"/>
                  </a:lnTo>
                  <a:lnTo>
                    <a:pt x="419" y="154"/>
                  </a:lnTo>
                  <a:lnTo>
                    <a:pt x="414" y="142"/>
                  </a:lnTo>
                  <a:lnTo>
                    <a:pt x="407" y="131"/>
                  </a:lnTo>
                  <a:lnTo>
                    <a:pt x="399" y="121"/>
                  </a:lnTo>
                  <a:lnTo>
                    <a:pt x="425" y="87"/>
                  </a:lnTo>
                  <a:lnTo>
                    <a:pt x="346" y="23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06" y="51"/>
                  </a:lnTo>
                  <a:lnTo>
                    <a:pt x="294" y="48"/>
                  </a:lnTo>
                  <a:lnTo>
                    <a:pt x="281" y="45"/>
                  </a:lnTo>
                  <a:lnTo>
                    <a:pt x="268" y="42"/>
                  </a:lnTo>
                  <a:lnTo>
                    <a:pt x="263" y="0"/>
                  </a:lnTo>
                  <a:lnTo>
                    <a:pt x="161" y="12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54" y="59"/>
                  </a:lnTo>
                  <a:lnTo>
                    <a:pt x="142" y="66"/>
                  </a:lnTo>
                  <a:lnTo>
                    <a:pt x="131" y="73"/>
                  </a:lnTo>
                  <a:lnTo>
                    <a:pt x="120" y="79"/>
                  </a:lnTo>
                  <a:lnTo>
                    <a:pt x="87" y="54"/>
                  </a:lnTo>
                  <a:lnTo>
                    <a:pt x="24" y="134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1" y="172"/>
                  </a:lnTo>
                  <a:lnTo>
                    <a:pt x="48" y="185"/>
                  </a:lnTo>
                  <a:lnTo>
                    <a:pt x="45" y="198"/>
                  </a:lnTo>
                  <a:lnTo>
                    <a:pt x="43" y="211"/>
                  </a:lnTo>
                  <a:lnTo>
                    <a:pt x="0" y="216"/>
                  </a:lnTo>
                  <a:lnTo>
                    <a:pt x="12" y="318"/>
                  </a:lnTo>
                  <a:lnTo>
                    <a:pt x="54" y="313"/>
                  </a:lnTo>
                  <a:lnTo>
                    <a:pt x="54" y="313"/>
                  </a:lnTo>
                  <a:lnTo>
                    <a:pt x="59" y="325"/>
                  </a:lnTo>
                  <a:lnTo>
                    <a:pt x="65" y="337"/>
                  </a:lnTo>
                  <a:lnTo>
                    <a:pt x="73" y="348"/>
                  </a:lnTo>
                  <a:lnTo>
                    <a:pt x="79" y="359"/>
                  </a:lnTo>
                  <a:lnTo>
                    <a:pt x="54" y="393"/>
                  </a:lnTo>
                  <a:lnTo>
                    <a:pt x="134" y="456"/>
                  </a:lnTo>
                  <a:lnTo>
                    <a:pt x="160" y="423"/>
                  </a:lnTo>
                  <a:lnTo>
                    <a:pt x="160" y="423"/>
                  </a:lnTo>
                  <a:lnTo>
                    <a:pt x="172" y="427"/>
                  </a:lnTo>
                  <a:lnTo>
                    <a:pt x="185" y="432"/>
                  </a:lnTo>
                  <a:lnTo>
                    <a:pt x="198" y="434"/>
                  </a:lnTo>
                  <a:lnTo>
                    <a:pt x="210" y="437"/>
                  </a:lnTo>
                  <a:lnTo>
                    <a:pt x="216" y="479"/>
                  </a:lnTo>
                  <a:lnTo>
                    <a:pt x="318" y="468"/>
                  </a:lnTo>
                  <a:lnTo>
                    <a:pt x="313" y="425"/>
                  </a:lnTo>
                  <a:lnTo>
                    <a:pt x="313" y="425"/>
                  </a:lnTo>
                  <a:lnTo>
                    <a:pt x="324" y="419"/>
                  </a:lnTo>
                  <a:lnTo>
                    <a:pt x="337" y="414"/>
                  </a:lnTo>
                  <a:lnTo>
                    <a:pt x="348" y="407"/>
                  </a:lnTo>
                  <a:lnTo>
                    <a:pt x="359" y="399"/>
                  </a:lnTo>
                  <a:lnTo>
                    <a:pt x="393" y="426"/>
                  </a:lnTo>
                  <a:lnTo>
                    <a:pt x="455" y="346"/>
                  </a:lnTo>
                  <a:lnTo>
                    <a:pt x="423" y="319"/>
                  </a:lnTo>
                  <a:lnTo>
                    <a:pt x="423" y="319"/>
                  </a:lnTo>
                  <a:lnTo>
                    <a:pt x="427" y="306"/>
                  </a:lnTo>
                  <a:lnTo>
                    <a:pt x="431" y="294"/>
                  </a:lnTo>
                  <a:lnTo>
                    <a:pt x="434" y="282"/>
                  </a:lnTo>
                  <a:lnTo>
                    <a:pt x="436" y="268"/>
                  </a:lnTo>
                  <a:lnTo>
                    <a:pt x="479" y="263"/>
                  </a:lnTo>
                  <a:close/>
                  <a:moveTo>
                    <a:pt x="253" y="356"/>
                  </a:moveTo>
                  <a:lnTo>
                    <a:pt x="253" y="356"/>
                  </a:lnTo>
                  <a:lnTo>
                    <a:pt x="240" y="356"/>
                  </a:lnTo>
                  <a:lnTo>
                    <a:pt x="229" y="356"/>
                  </a:lnTo>
                  <a:lnTo>
                    <a:pt x="218" y="355"/>
                  </a:lnTo>
                  <a:lnTo>
                    <a:pt x="207" y="351"/>
                  </a:lnTo>
                  <a:lnTo>
                    <a:pt x="196" y="348"/>
                  </a:lnTo>
                  <a:lnTo>
                    <a:pt x="186" y="343"/>
                  </a:lnTo>
                  <a:lnTo>
                    <a:pt x="177" y="338"/>
                  </a:lnTo>
                  <a:lnTo>
                    <a:pt x="167" y="331"/>
                  </a:lnTo>
                  <a:lnTo>
                    <a:pt x="159" y="323"/>
                  </a:lnTo>
                  <a:lnTo>
                    <a:pt x="151" y="315"/>
                  </a:lnTo>
                  <a:lnTo>
                    <a:pt x="144" y="306"/>
                  </a:lnTo>
                  <a:lnTo>
                    <a:pt x="138" y="297"/>
                  </a:lnTo>
                  <a:lnTo>
                    <a:pt x="133" y="287"/>
                  </a:lnTo>
                  <a:lnTo>
                    <a:pt x="129" y="276"/>
                  </a:lnTo>
                  <a:lnTo>
                    <a:pt x="125" y="265"/>
                  </a:lnTo>
                  <a:lnTo>
                    <a:pt x="124" y="253"/>
                  </a:lnTo>
                  <a:lnTo>
                    <a:pt x="124" y="253"/>
                  </a:lnTo>
                  <a:lnTo>
                    <a:pt x="123" y="242"/>
                  </a:lnTo>
                  <a:lnTo>
                    <a:pt x="123" y="229"/>
                  </a:lnTo>
                  <a:lnTo>
                    <a:pt x="125" y="218"/>
                  </a:lnTo>
                  <a:lnTo>
                    <a:pt x="128" y="207"/>
                  </a:lnTo>
                  <a:lnTo>
                    <a:pt x="131" y="196"/>
                  </a:lnTo>
                  <a:lnTo>
                    <a:pt x="135" y="186"/>
                  </a:lnTo>
                  <a:lnTo>
                    <a:pt x="141" y="177"/>
                  </a:lnTo>
                  <a:lnTo>
                    <a:pt x="148" y="168"/>
                  </a:lnTo>
                  <a:lnTo>
                    <a:pt x="155" y="159"/>
                  </a:lnTo>
                  <a:lnTo>
                    <a:pt x="163" y="151"/>
                  </a:lnTo>
                  <a:lnTo>
                    <a:pt x="172" y="144"/>
                  </a:lnTo>
                  <a:lnTo>
                    <a:pt x="182" y="139"/>
                  </a:lnTo>
                  <a:lnTo>
                    <a:pt x="192" y="133"/>
                  </a:lnTo>
                  <a:lnTo>
                    <a:pt x="202" y="129"/>
                  </a:lnTo>
                  <a:lnTo>
                    <a:pt x="214" y="125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38" y="123"/>
                  </a:lnTo>
                  <a:lnTo>
                    <a:pt x="249" y="123"/>
                  </a:lnTo>
                  <a:lnTo>
                    <a:pt x="261" y="125"/>
                  </a:lnTo>
                  <a:lnTo>
                    <a:pt x="272" y="127"/>
                  </a:lnTo>
                  <a:lnTo>
                    <a:pt x="283" y="131"/>
                  </a:lnTo>
                  <a:lnTo>
                    <a:pt x="293" y="136"/>
                  </a:lnTo>
                  <a:lnTo>
                    <a:pt x="303" y="142"/>
                  </a:lnTo>
                  <a:lnTo>
                    <a:pt x="312" y="148"/>
                  </a:lnTo>
                  <a:lnTo>
                    <a:pt x="320" y="155"/>
                  </a:lnTo>
                  <a:lnTo>
                    <a:pt x="328" y="163"/>
                  </a:lnTo>
                  <a:lnTo>
                    <a:pt x="334" y="172"/>
                  </a:lnTo>
                  <a:lnTo>
                    <a:pt x="341" y="182"/>
                  </a:lnTo>
                  <a:lnTo>
                    <a:pt x="346" y="192"/>
                  </a:lnTo>
                  <a:lnTo>
                    <a:pt x="350" y="204"/>
                  </a:lnTo>
                  <a:lnTo>
                    <a:pt x="353" y="215"/>
                  </a:lnTo>
                  <a:lnTo>
                    <a:pt x="356" y="226"/>
                  </a:lnTo>
                  <a:lnTo>
                    <a:pt x="356" y="226"/>
                  </a:lnTo>
                  <a:lnTo>
                    <a:pt x="356" y="238"/>
                  </a:lnTo>
                  <a:lnTo>
                    <a:pt x="356" y="249"/>
                  </a:lnTo>
                  <a:lnTo>
                    <a:pt x="353" y="261"/>
                  </a:lnTo>
                  <a:lnTo>
                    <a:pt x="351" y="272"/>
                  </a:lnTo>
                  <a:lnTo>
                    <a:pt x="348" y="283"/>
                  </a:lnTo>
                  <a:lnTo>
                    <a:pt x="343" y="293"/>
                  </a:lnTo>
                  <a:lnTo>
                    <a:pt x="338" y="303"/>
                  </a:lnTo>
                  <a:lnTo>
                    <a:pt x="331" y="312"/>
                  </a:lnTo>
                  <a:lnTo>
                    <a:pt x="323" y="320"/>
                  </a:lnTo>
                  <a:lnTo>
                    <a:pt x="315" y="328"/>
                  </a:lnTo>
                  <a:lnTo>
                    <a:pt x="306" y="334"/>
                  </a:lnTo>
                  <a:lnTo>
                    <a:pt x="296" y="341"/>
                  </a:lnTo>
                  <a:lnTo>
                    <a:pt x="286" y="346"/>
                  </a:lnTo>
                  <a:lnTo>
                    <a:pt x="276" y="350"/>
                  </a:lnTo>
                  <a:lnTo>
                    <a:pt x="265" y="353"/>
                  </a:lnTo>
                  <a:lnTo>
                    <a:pt x="253" y="356"/>
                  </a:lnTo>
                  <a:lnTo>
                    <a:pt x="253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73" tIns="39086" rIns="78173" bIns="39086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E" sz="1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F1CFB143-1B5A-C0EE-37B6-731FE2824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834" y="9795186"/>
              <a:ext cx="252413" cy="250825"/>
            </a:xfrm>
            <a:custGeom>
              <a:avLst/>
              <a:gdLst>
                <a:gd name="T0" fmla="*/ 436 w 475"/>
                <a:gd name="T1" fmla="*/ 261 h 475"/>
                <a:gd name="T2" fmla="*/ 437 w 475"/>
                <a:gd name="T3" fmla="*/ 235 h 475"/>
                <a:gd name="T4" fmla="*/ 474 w 475"/>
                <a:gd name="T5" fmla="*/ 191 h 475"/>
                <a:gd name="T6" fmla="*/ 395 w 475"/>
                <a:gd name="T7" fmla="*/ 114 h 475"/>
                <a:gd name="T8" fmla="*/ 367 w 475"/>
                <a:gd name="T9" fmla="*/ 86 h 475"/>
                <a:gd name="T10" fmla="*/ 278 w 475"/>
                <a:gd name="T11" fmla="*/ 0 h 475"/>
                <a:gd name="T12" fmla="*/ 248 w 475"/>
                <a:gd name="T13" fmla="*/ 38 h 475"/>
                <a:gd name="T14" fmla="*/ 209 w 475"/>
                <a:gd name="T15" fmla="*/ 40 h 475"/>
                <a:gd name="T16" fmla="*/ 115 w 475"/>
                <a:gd name="T17" fmla="*/ 80 h 475"/>
                <a:gd name="T18" fmla="*/ 95 w 475"/>
                <a:gd name="T19" fmla="*/ 98 h 475"/>
                <a:gd name="T20" fmla="*/ 38 w 475"/>
                <a:gd name="T21" fmla="*/ 103 h 475"/>
                <a:gd name="T22" fmla="*/ 40 w 475"/>
                <a:gd name="T23" fmla="*/ 213 h 475"/>
                <a:gd name="T24" fmla="*/ 39 w 475"/>
                <a:gd name="T25" fmla="*/ 254 h 475"/>
                <a:gd name="T26" fmla="*/ 43 w 475"/>
                <a:gd name="T27" fmla="*/ 378 h 475"/>
                <a:gd name="T28" fmla="*/ 90 w 475"/>
                <a:gd name="T29" fmla="*/ 371 h 475"/>
                <a:gd name="T30" fmla="*/ 119 w 475"/>
                <a:gd name="T31" fmla="*/ 397 h 475"/>
                <a:gd name="T32" fmla="*/ 215 w 475"/>
                <a:gd name="T33" fmla="*/ 435 h 475"/>
                <a:gd name="T34" fmla="*/ 241 w 475"/>
                <a:gd name="T35" fmla="*/ 437 h 475"/>
                <a:gd name="T36" fmla="*/ 284 w 475"/>
                <a:gd name="T37" fmla="*/ 474 h 475"/>
                <a:gd name="T38" fmla="*/ 361 w 475"/>
                <a:gd name="T39" fmla="*/ 395 h 475"/>
                <a:gd name="T40" fmla="*/ 389 w 475"/>
                <a:gd name="T41" fmla="*/ 367 h 475"/>
                <a:gd name="T42" fmla="*/ 195 w 475"/>
                <a:gd name="T43" fmla="*/ 345 h 475"/>
                <a:gd name="T44" fmla="*/ 173 w 475"/>
                <a:gd name="T45" fmla="*/ 335 h 475"/>
                <a:gd name="T46" fmla="*/ 149 w 475"/>
                <a:gd name="T47" fmla="*/ 312 h 475"/>
                <a:gd name="T48" fmla="*/ 131 w 475"/>
                <a:gd name="T49" fmla="*/ 284 h 475"/>
                <a:gd name="T50" fmla="*/ 122 w 475"/>
                <a:gd name="T51" fmla="*/ 251 h 475"/>
                <a:gd name="T52" fmla="*/ 123 w 475"/>
                <a:gd name="T53" fmla="*/ 217 h 475"/>
                <a:gd name="T54" fmla="*/ 130 w 475"/>
                <a:gd name="T55" fmla="*/ 194 h 475"/>
                <a:gd name="T56" fmla="*/ 148 w 475"/>
                <a:gd name="T57" fmla="*/ 164 h 475"/>
                <a:gd name="T58" fmla="*/ 172 w 475"/>
                <a:gd name="T59" fmla="*/ 141 h 475"/>
                <a:gd name="T60" fmla="*/ 203 w 475"/>
                <a:gd name="T61" fmla="*/ 126 h 475"/>
                <a:gd name="T62" fmla="*/ 236 w 475"/>
                <a:gd name="T63" fmla="*/ 121 h 475"/>
                <a:gd name="T64" fmla="*/ 270 w 475"/>
                <a:gd name="T65" fmla="*/ 125 h 475"/>
                <a:gd name="T66" fmla="*/ 292 w 475"/>
                <a:gd name="T67" fmla="*/ 134 h 475"/>
                <a:gd name="T68" fmla="*/ 320 w 475"/>
                <a:gd name="T69" fmla="*/ 154 h 475"/>
                <a:gd name="T70" fmla="*/ 340 w 475"/>
                <a:gd name="T71" fmla="*/ 181 h 475"/>
                <a:gd name="T72" fmla="*/ 352 w 475"/>
                <a:gd name="T73" fmla="*/ 212 h 475"/>
                <a:gd name="T74" fmla="*/ 355 w 475"/>
                <a:gd name="T75" fmla="*/ 247 h 475"/>
                <a:gd name="T76" fmla="*/ 347 w 475"/>
                <a:gd name="T77" fmla="*/ 280 h 475"/>
                <a:gd name="T78" fmla="*/ 336 w 475"/>
                <a:gd name="T79" fmla="*/ 302 h 475"/>
                <a:gd name="T80" fmla="*/ 312 w 475"/>
                <a:gd name="T81" fmla="*/ 327 h 475"/>
                <a:gd name="T82" fmla="*/ 284 w 475"/>
                <a:gd name="T83" fmla="*/ 344 h 475"/>
                <a:gd name="T84" fmla="*/ 252 w 475"/>
                <a:gd name="T85" fmla="*/ 353 h 475"/>
                <a:gd name="T86" fmla="*/ 217 w 475"/>
                <a:gd name="T87" fmla="*/ 352 h 475"/>
                <a:gd name="T88" fmla="*/ 195 w 475"/>
                <a:gd name="T89" fmla="*/ 34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5" h="475">
                  <a:moveTo>
                    <a:pt x="437" y="372"/>
                  </a:moveTo>
                  <a:lnTo>
                    <a:pt x="475" y="277"/>
                  </a:lnTo>
                  <a:lnTo>
                    <a:pt x="436" y="261"/>
                  </a:lnTo>
                  <a:lnTo>
                    <a:pt x="436" y="261"/>
                  </a:lnTo>
                  <a:lnTo>
                    <a:pt x="437" y="248"/>
                  </a:lnTo>
                  <a:lnTo>
                    <a:pt x="437" y="235"/>
                  </a:lnTo>
                  <a:lnTo>
                    <a:pt x="436" y="221"/>
                  </a:lnTo>
                  <a:lnTo>
                    <a:pt x="435" y="209"/>
                  </a:lnTo>
                  <a:lnTo>
                    <a:pt x="474" y="191"/>
                  </a:lnTo>
                  <a:lnTo>
                    <a:pt x="434" y="97"/>
                  </a:lnTo>
                  <a:lnTo>
                    <a:pt x="395" y="114"/>
                  </a:lnTo>
                  <a:lnTo>
                    <a:pt x="395" y="114"/>
                  </a:lnTo>
                  <a:lnTo>
                    <a:pt x="386" y="104"/>
                  </a:lnTo>
                  <a:lnTo>
                    <a:pt x="377" y="95"/>
                  </a:lnTo>
                  <a:lnTo>
                    <a:pt x="367" y="86"/>
                  </a:lnTo>
                  <a:lnTo>
                    <a:pt x="357" y="77"/>
                  </a:lnTo>
                  <a:lnTo>
                    <a:pt x="373" y="38"/>
                  </a:lnTo>
                  <a:lnTo>
                    <a:pt x="278" y="0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48" y="38"/>
                  </a:lnTo>
                  <a:lnTo>
                    <a:pt x="235" y="38"/>
                  </a:lnTo>
                  <a:lnTo>
                    <a:pt x="222" y="39"/>
                  </a:lnTo>
                  <a:lnTo>
                    <a:pt x="209" y="40"/>
                  </a:lnTo>
                  <a:lnTo>
                    <a:pt x="192" y="1"/>
                  </a:lnTo>
                  <a:lnTo>
                    <a:pt x="99" y="41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05" y="89"/>
                  </a:lnTo>
                  <a:lnTo>
                    <a:pt x="95" y="98"/>
                  </a:lnTo>
                  <a:lnTo>
                    <a:pt x="86" y="108"/>
                  </a:lnTo>
                  <a:lnTo>
                    <a:pt x="78" y="118"/>
                  </a:lnTo>
                  <a:lnTo>
                    <a:pt x="38" y="103"/>
                  </a:lnTo>
                  <a:lnTo>
                    <a:pt x="0" y="198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39" y="227"/>
                  </a:lnTo>
                  <a:lnTo>
                    <a:pt x="39" y="240"/>
                  </a:lnTo>
                  <a:lnTo>
                    <a:pt x="39" y="254"/>
                  </a:lnTo>
                  <a:lnTo>
                    <a:pt x="40" y="266"/>
                  </a:lnTo>
                  <a:lnTo>
                    <a:pt x="1" y="283"/>
                  </a:lnTo>
                  <a:lnTo>
                    <a:pt x="43" y="378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90" y="371"/>
                  </a:lnTo>
                  <a:lnTo>
                    <a:pt x="99" y="380"/>
                  </a:lnTo>
                  <a:lnTo>
                    <a:pt x="109" y="389"/>
                  </a:lnTo>
                  <a:lnTo>
                    <a:pt x="119" y="397"/>
                  </a:lnTo>
                  <a:lnTo>
                    <a:pt x="103" y="437"/>
                  </a:lnTo>
                  <a:lnTo>
                    <a:pt x="198" y="475"/>
                  </a:lnTo>
                  <a:lnTo>
                    <a:pt x="215" y="435"/>
                  </a:lnTo>
                  <a:lnTo>
                    <a:pt x="215" y="435"/>
                  </a:lnTo>
                  <a:lnTo>
                    <a:pt x="227" y="436"/>
                  </a:lnTo>
                  <a:lnTo>
                    <a:pt x="241" y="437"/>
                  </a:lnTo>
                  <a:lnTo>
                    <a:pt x="254" y="436"/>
                  </a:lnTo>
                  <a:lnTo>
                    <a:pt x="267" y="435"/>
                  </a:lnTo>
                  <a:lnTo>
                    <a:pt x="284" y="474"/>
                  </a:lnTo>
                  <a:lnTo>
                    <a:pt x="378" y="433"/>
                  </a:lnTo>
                  <a:lnTo>
                    <a:pt x="361" y="395"/>
                  </a:lnTo>
                  <a:lnTo>
                    <a:pt x="361" y="395"/>
                  </a:lnTo>
                  <a:lnTo>
                    <a:pt x="371" y="386"/>
                  </a:lnTo>
                  <a:lnTo>
                    <a:pt x="380" y="377"/>
                  </a:lnTo>
                  <a:lnTo>
                    <a:pt x="389" y="367"/>
                  </a:lnTo>
                  <a:lnTo>
                    <a:pt x="398" y="357"/>
                  </a:lnTo>
                  <a:lnTo>
                    <a:pt x="437" y="372"/>
                  </a:lnTo>
                  <a:close/>
                  <a:moveTo>
                    <a:pt x="195" y="345"/>
                  </a:moveTo>
                  <a:lnTo>
                    <a:pt x="195" y="345"/>
                  </a:lnTo>
                  <a:lnTo>
                    <a:pt x="184" y="341"/>
                  </a:lnTo>
                  <a:lnTo>
                    <a:pt x="173" y="335"/>
                  </a:lnTo>
                  <a:lnTo>
                    <a:pt x="165" y="327"/>
                  </a:lnTo>
                  <a:lnTo>
                    <a:pt x="157" y="321"/>
                  </a:lnTo>
                  <a:lnTo>
                    <a:pt x="149" y="312"/>
                  </a:lnTo>
                  <a:lnTo>
                    <a:pt x="142" y="303"/>
                  </a:lnTo>
                  <a:lnTo>
                    <a:pt x="135" y="294"/>
                  </a:lnTo>
                  <a:lnTo>
                    <a:pt x="131" y="284"/>
                  </a:lnTo>
                  <a:lnTo>
                    <a:pt x="128" y="273"/>
                  </a:lnTo>
                  <a:lnTo>
                    <a:pt x="124" y="263"/>
                  </a:lnTo>
                  <a:lnTo>
                    <a:pt x="122" y="251"/>
                  </a:lnTo>
                  <a:lnTo>
                    <a:pt x="122" y="240"/>
                  </a:lnTo>
                  <a:lnTo>
                    <a:pt x="122" y="228"/>
                  </a:lnTo>
                  <a:lnTo>
                    <a:pt x="123" y="217"/>
                  </a:lnTo>
                  <a:lnTo>
                    <a:pt x="125" y="206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34" y="183"/>
                  </a:lnTo>
                  <a:lnTo>
                    <a:pt x="141" y="173"/>
                  </a:lnTo>
                  <a:lnTo>
                    <a:pt x="148" y="164"/>
                  </a:lnTo>
                  <a:lnTo>
                    <a:pt x="156" y="155"/>
                  </a:lnTo>
                  <a:lnTo>
                    <a:pt x="163" y="147"/>
                  </a:lnTo>
                  <a:lnTo>
                    <a:pt x="172" y="141"/>
                  </a:lnTo>
                  <a:lnTo>
                    <a:pt x="182" y="135"/>
                  </a:lnTo>
                  <a:lnTo>
                    <a:pt x="192" y="131"/>
                  </a:lnTo>
                  <a:lnTo>
                    <a:pt x="203" y="126"/>
                  </a:lnTo>
                  <a:lnTo>
                    <a:pt x="214" y="124"/>
                  </a:lnTo>
                  <a:lnTo>
                    <a:pt x="225" y="122"/>
                  </a:lnTo>
                  <a:lnTo>
                    <a:pt x="236" y="121"/>
                  </a:lnTo>
                  <a:lnTo>
                    <a:pt x="247" y="122"/>
                  </a:lnTo>
                  <a:lnTo>
                    <a:pt x="258" y="123"/>
                  </a:lnTo>
                  <a:lnTo>
                    <a:pt x="270" y="125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92" y="134"/>
                  </a:lnTo>
                  <a:lnTo>
                    <a:pt x="302" y="140"/>
                  </a:lnTo>
                  <a:lnTo>
                    <a:pt x="311" y="146"/>
                  </a:lnTo>
                  <a:lnTo>
                    <a:pt x="320" y="154"/>
                  </a:lnTo>
                  <a:lnTo>
                    <a:pt x="328" y="163"/>
                  </a:lnTo>
                  <a:lnTo>
                    <a:pt x="335" y="172"/>
                  </a:lnTo>
                  <a:lnTo>
                    <a:pt x="340" y="181"/>
                  </a:lnTo>
                  <a:lnTo>
                    <a:pt x="345" y="191"/>
                  </a:lnTo>
                  <a:lnTo>
                    <a:pt x="349" y="202"/>
                  </a:lnTo>
                  <a:lnTo>
                    <a:pt x="352" y="212"/>
                  </a:lnTo>
                  <a:lnTo>
                    <a:pt x="354" y="223"/>
                  </a:lnTo>
                  <a:lnTo>
                    <a:pt x="355" y="235"/>
                  </a:lnTo>
                  <a:lnTo>
                    <a:pt x="355" y="247"/>
                  </a:lnTo>
                  <a:lnTo>
                    <a:pt x="352" y="258"/>
                  </a:lnTo>
                  <a:lnTo>
                    <a:pt x="350" y="269"/>
                  </a:lnTo>
                  <a:lnTo>
                    <a:pt x="347" y="280"/>
                  </a:lnTo>
                  <a:lnTo>
                    <a:pt x="347" y="280"/>
                  </a:lnTo>
                  <a:lnTo>
                    <a:pt x="341" y="292"/>
                  </a:lnTo>
                  <a:lnTo>
                    <a:pt x="336" y="302"/>
                  </a:lnTo>
                  <a:lnTo>
                    <a:pt x="329" y="311"/>
                  </a:lnTo>
                  <a:lnTo>
                    <a:pt x="321" y="320"/>
                  </a:lnTo>
                  <a:lnTo>
                    <a:pt x="312" y="327"/>
                  </a:lnTo>
                  <a:lnTo>
                    <a:pt x="303" y="334"/>
                  </a:lnTo>
                  <a:lnTo>
                    <a:pt x="294" y="340"/>
                  </a:lnTo>
                  <a:lnTo>
                    <a:pt x="284" y="344"/>
                  </a:lnTo>
                  <a:lnTo>
                    <a:pt x="274" y="349"/>
                  </a:lnTo>
                  <a:lnTo>
                    <a:pt x="263" y="351"/>
                  </a:lnTo>
                  <a:lnTo>
                    <a:pt x="252" y="353"/>
                  </a:lnTo>
                  <a:lnTo>
                    <a:pt x="241" y="354"/>
                  </a:lnTo>
                  <a:lnTo>
                    <a:pt x="229" y="353"/>
                  </a:lnTo>
                  <a:lnTo>
                    <a:pt x="217" y="352"/>
                  </a:lnTo>
                  <a:lnTo>
                    <a:pt x="206" y="350"/>
                  </a:lnTo>
                  <a:lnTo>
                    <a:pt x="195" y="345"/>
                  </a:lnTo>
                  <a:lnTo>
                    <a:pt x="195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73" tIns="39086" rIns="78173" bIns="39086" numCol="1" anchor="t" anchorCtr="0" compatLnSpc="1">
              <a:prstTxWarp prst="textNoShape">
                <a:avLst/>
              </a:prstTxWarp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E" sz="1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5C250EA1-5DED-8F80-A2E2-C80EC3A2F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28" y="3963099"/>
            <a:ext cx="738554" cy="52938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639496D-ECDC-C9B4-BC52-7CCCEBCCD1CF}"/>
              </a:ext>
            </a:extLst>
          </p:cNvPr>
          <p:cNvSpPr txBox="1"/>
          <p:nvPr/>
        </p:nvSpPr>
        <p:spPr>
          <a:xfrm>
            <a:off x="504670" y="3803578"/>
            <a:ext cx="4115643" cy="1200329"/>
          </a:xfrm>
          <a:prstGeom prst="rect">
            <a:avLst/>
          </a:prstGeom>
          <a:noFill/>
          <a:ln>
            <a:solidFill>
              <a:srgbClr val="AF882D"/>
            </a:solidFill>
          </a:ln>
        </p:spPr>
        <p:txBody>
          <a:bodyPr wrap="square" rtlCol="0">
            <a:spAutoFit/>
          </a:bodyPr>
          <a:lstStyle/>
          <a:p>
            <a:pPr lvl="0" algn="r" rtl="1"/>
            <a:endParaRPr lang="en-US" kern="0" dirty="0">
              <a:latin typeface="Segoe UI Semibold" panose="020B0702040204020203" pitchFamily="34" charset="0"/>
              <a:cs typeface="mohammad bold art 1" pitchFamily="2" charset="-78"/>
            </a:endParaRPr>
          </a:p>
          <a:p>
            <a:pPr lvl="0" algn="ctr" rtl="1"/>
            <a:r>
              <a:rPr lang="ar-KW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تنويع قاعدة المستثمرين</a:t>
            </a:r>
            <a:r>
              <a:rPr lang="en-US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 </a:t>
            </a:r>
            <a:r>
              <a:rPr lang="ar-KW" kern="0" dirty="0">
                <a:solidFill>
                  <a:srgbClr val="192F47"/>
                </a:solidFill>
                <a:latin typeface="Segoe UI Semibold" panose="020B0702040204020203" pitchFamily="34" charset="0"/>
                <a:cs typeface="mohammad bold art 1" pitchFamily="2" charset="-78"/>
              </a:rPr>
              <a:t>والمستثمرين الأجانب </a:t>
            </a:r>
            <a:endParaRPr lang="en-US" kern="0" dirty="0">
              <a:solidFill>
                <a:srgbClr val="192F47"/>
              </a:solidFill>
              <a:latin typeface="Segoe UI Semibold" panose="020B0702040204020203" pitchFamily="34" charset="0"/>
              <a:cs typeface="mohammad bold art 1" pitchFamily="2" charset="-78"/>
            </a:endParaRPr>
          </a:p>
          <a:p>
            <a:pPr algn="r" rtl="1"/>
            <a:endParaRPr lang="en-US" dirty="0">
              <a:cs typeface="mohammad bold art 1" pitchFamily="2" charset="-78"/>
            </a:endParaRPr>
          </a:p>
        </p:txBody>
      </p:sp>
      <p:sp>
        <p:nvSpPr>
          <p:cNvPr id="67" name="Freeform 20">
            <a:extLst>
              <a:ext uri="{FF2B5EF4-FFF2-40B4-BE49-F238E27FC236}">
                <a16:creationId xmlns:a16="http://schemas.microsoft.com/office/drawing/2014/main" id="{87EC1C66-5B7A-6974-495C-0416EB6FCE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94564" y="4052203"/>
            <a:ext cx="689818" cy="474479"/>
          </a:xfrm>
          <a:custGeom>
            <a:avLst/>
            <a:gdLst>
              <a:gd name="T0" fmla="*/ 186 w 855"/>
              <a:gd name="T1" fmla="*/ 516 h 579"/>
              <a:gd name="T2" fmla="*/ 22 w 855"/>
              <a:gd name="T3" fmla="*/ 392 h 579"/>
              <a:gd name="T4" fmla="*/ 119 w 855"/>
              <a:gd name="T5" fmla="*/ 340 h 579"/>
              <a:gd name="T6" fmla="*/ 124 w 855"/>
              <a:gd name="T7" fmla="*/ 303 h 579"/>
              <a:gd name="T8" fmla="*/ 107 w 855"/>
              <a:gd name="T9" fmla="*/ 259 h 579"/>
              <a:gd name="T10" fmla="*/ 106 w 855"/>
              <a:gd name="T11" fmla="*/ 259 h 579"/>
              <a:gd name="T12" fmla="*/ 92 w 855"/>
              <a:gd name="T13" fmla="*/ 244 h 579"/>
              <a:gd name="T14" fmla="*/ 82 w 855"/>
              <a:gd name="T15" fmla="*/ 204 h 579"/>
              <a:gd name="T16" fmla="*/ 95 w 855"/>
              <a:gd name="T17" fmla="*/ 193 h 579"/>
              <a:gd name="T18" fmla="*/ 100 w 855"/>
              <a:gd name="T19" fmla="*/ 196 h 579"/>
              <a:gd name="T20" fmla="*/ 99 w 855"/>
              <a:gd name="T21" fmla="*/ 150 h 579"/>
              <a:gd name="T22" fmla="*/ 186 w 855"/>
              <a:gd name="T23" fmla="*/ 63 h 579"/>
              <a:gd name="T24" fmla="*/ 273 w 855"/>
              <a:gd name="T25" fmla="*/ 150 h 579"/>
              <a:gd name="T26" fmla="*/ 273 w 855"/>
              <a:gd name="T27" fmla="*/ 196 h 579"/>
              <a:gd name="T28" fmla="*/ 278 w 855"/>
              <a:gd name="T29" fmla="*/ 193 h 579"/>
              <a:gd name="T30" fmla="*/ 290 w 855"/>
              <a:gd name="T31" fmla="*/ 204 h 579"/>
              <a:gd name="T32" fmla="*/ 280 w 855"/>
              <a:gd name="T33" fmla="*/ 244 h 579"/>
              <a:gd name="T34" fmla="*/ 266 w 855"/>
              <a:gd name="T35" fmla="*/ 259 h 579"/>
              <a:gd name="T36" fmla="*/ 266 w 855"/>
              <a:gd name="T37" fmla="*/ 259 h 579"/>
              <a:gd name="T38" fmla="*/ 249 w 855"/>
              <a:gd name="T39" fmla="*/ 303 h 579"/>
              <a:gd name="T40" fmla="*/ 254 w 855"/>
              <a:gd name="T41" fmla="*/ 340 h 579"/>
              <a:gd name="T42" fmla="*/ 252 w 855"/>
              <a:gd name="T43" fmla="*/ 384 h 579"/>
              <a:gd name="T44" fmla="*/ 192 w 855"/>
              <a:gd name="T45" fmla="*/ 516 h 579"/>
              <a:gd name="T46" fmla="*/ 839 w 855"/>
              <a:gd name="T47" fmla="*/ 403 h 579"/>
              <a:gd name="T48" fmla="*/ 755 w 855"/>
              <a:gd name="T49" fmla="*/ 358 h 579"/>
              <a:gd name="T50" fmla="*/ 751 w 855"/>
              <a:gd name="T51" fmla="*/ 326 h 579"/>
              <a:gd name="T52" fmla="*/ 839 w 855"/>
              <a:gd name="T53" fmla="*/ 274 h 579"/>
              <a:gd name="T54" fmla="*/ 698 w 855"/>
              <a:gd name="T55" fmla="*/ 89 h 579"/>
              <a:gd name="T56" fmla="*/ 554 w 855"/>
              <a:gd name="T57" fmla="*/ 272 h 579"/>
              <a:gd name="T58" fmla="*/ 644 w 855"/>
              <a:gd name="T59" fmla="*/ 326 h 579"/>
              <a:gd name="T60" fmla="*/ 639 w 855"/>
              <a:gd name="T61" fmla="*/ 358 h 579"/>
              <a:gd name="T62" fmla="*/ 628 w 855"/>
              <a:gd name="T63" fmla="*/ 384 h 579"/>
              <a:gd name="T64" fmla="*/ 687 w 855"/>
              <a:gd name="T65" fmla="*/ 509 h 579"/>
              <a:gd name="T66" fmla="*/ 848 w 855"/>
              <a:gd name="T67" fmla="*/ 484 h 579"/>
              <a:gd name="T68" fmla="*/ 649 w 855"/>
              <a:gd name="T69" fmla="*/ 422 h 579"/>
              <a:gd name="T70" fmla="*/ 525 w 855"/>
              <a:gd name="T71" fmla="*/ 356 h 579"/>
              <a:gd name="T72" fmla="*/ 519 w 855"/>
              <a:gd name="T73" fmla="*/ 309 h 579"/>
              <a:gd name="T74" fmla="*/ 541 w 855"/>
              <a:gd name="T75" fmla="*/ 253 h 579"/>
              <a:gd name="T76" fmla="*/ 541 w 855"/>
              <a:gd name="T77" fmla="*/ 253 h 579"/>
              <a:gd name="T78" fmla="*/ 559 w 855"/>
              <a:gd name="T79" fmla="*/ 235 h 579"/>
              <a:gd name="T80" fmla="*/ 572 w 855"/>
              <a:gd name="T81" fmla="*/ 183 h 579"/>
              <a:gd name="T82" fmla="*/ 556 w 855"/>
              <a:gd name="T83" fmla="*/ 170 h 579"/>
              <a:gd name="T84" fmla="*/ 558 w 855"/>
              <a:gd name="T85" fmla="*/ 118 h 579"/>
              <a:gd name="T86" fmla="*/ 440 w 855"/>
              <a:gd name="T87" fmla="*/ 0 h 579"/>
              <a:gd name="T88" fmla="*/ 325 w 855"/>
              <a:gd name="T89" fmla="*/ 171 h 579"/>
              <a:gd name="T90" fmla="*/ 322 w 855"/>
              <a:gd name="T91" fmla="*/ 170 h 579"/>
              <a:gd name="T92" fmla="*/ 312 w 855"/>
              <a:gd name="T93" fmla="*/ 207 h 579"/>
              <a:gd name="T94" fmla="*/ 332 w 855"/>
              <a:gd name="T95" fmla="*/ 253 h 579"/>
              <a:gd name="T96" fmla="*/ 339 w 855"/>
              <a:gd name="T97" fmla="*/ 253 h 579"/>
              <a:gd name="T98" fmla="*/ 343 w 855"/>
              <a:gd name="T99" fmla="*/ 253 h 579"/>
              <a:gd name="T100" fmla="*/ 364 w 855"/>
              <a:gd name="T101" fmla="*/ 320 h 579"/>
              <a:gd name="T102" fmla="*/ 261 w 855"/>
              <a:gd name="T103" fmla="*/ 400 h 579"/>
              <a:gd name="T104" fmla="*/ 218 w 855"/>
              <a:gd name="T105" fmla="*/ 542 h 579"/>
              <a:gd name="T106" fmla="*/ 662 w 855"/>
              <a:gd name="T107" fmla="*/ 54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5" h="579">
                <a:moveTo>
                  <a:pt x="192" y="516"/>
                </a:moveTo>
                <a:cubicBezTo>
                  <a:pt x="190" y="516"/>
                  <a:pt x="188" y="516"/>
                  <a:pt x="186" y="516"/>
                </a:cubicBezTo>
                <a:cubicBezTo>
                  <a:pt x="16" y="516"/>
                  <a:pt x="21" y="499"/>
                  <a:pt x="11" y="486"/>
                </a:cubicBezTo>
                <a:cubicBezTo>
                  <a:pt x="0" y="470"/>
                  <a:pt x="5" y="406"/>
                  <a:pt x="22" y="392"/>
                </a:cubicBezTo>
                <a:cubicBezTo>
                  <a:pt x="26" y="387"/>
                  <a:pt x="35" y="380"/>
                  <a:pt x="45" y="375"/>
                </a:cubicBezTo>
                <a:cubicBezTo>
                  <a:pt x="70" y="361"/>
                  <a:pt x="113" y="347"/>
                  <a:pt x="119" y="340"/>
                </a:cubicBezTo>
                <a:cubicBezTo>
                  <a:pt x="121" y="337"/>
                  <a:pt x="128" y="326"/>
                  <a:pt x="126" y="311"/>
                </a:cubicBezTo>
                <a:cubicBezTo>
                  <a:pt x="126" y="309"/>
                  <a:pt x="125" y="306"/>
                  <a:pt x="124" y="303"/>
                </a:cubicBezTo>
                <a:cubicBezTo>
                  <a:pt x="117" y="290"/>
                  <a:pt x="113" y="275"/>
                  <a:pt x="110" y="259"/>
                </a:cubicBezTo>
                <a:cubicBezTo>
                  <a:pt x="109" y="259"/>
                  <a:pt x="108" y="259"/>
                  <a:pt x="107" y="259"/>
                </a:cubicBezTo>
                <a:cubicBezTo>
                  <a:pt x="107" y="259"/>
                  <a:pt x="106" y="259"/>
                  <a:pt x="106" y="259"/>
                </a:cubicBezTo>
                <a:cubicBezTo>
                  <a:pt x="106" y="259"/>
                  <a:pt x="106" y="259"/>
                  <a:pt x="106" y="259"/>
                </a:cubicBezTo>
                <a:cubicBezTo>
                  <a:pt x="105" y="259"/>
                  <a:pt x="103" y="259"/>
                  <a:pt x="101" y="258"/>
                </a:cubicBezTo>
                <a:cubicBezTo>
                  <a:pt x="94" y="256"/>
                  <a:pt x="92" y="244"/>
                  <a:pt x="92" y="244"/>
                </a:cubicBezTo>
                <a:cubicBezTo>
                  <a:pt x="92" y="244"/>
                  <a:pt x="86" y="226"/>
                  <a:pt x="85" y="222"/>
                </a:cubicBezTo>
                <a:cubicBezTo>
                  <a:pt x="84" y="219"/>
                  <a:pt x="81" y="212"/>
                  <a:pt x="82" y="204"/>
                </a:cubicBezTo>
                <a:cubicBezTo>
                  <a:pt x="83" y="197"/>
                  <a:pt x="88" y="193"/>
                  <a:pt x="93" y="193"/>
                </a:cubicBezTo>
                <a:cubicBezTo>
                  <a:pt x="94" y="193"/>
                  <a:pt x="94" y="193"/>
                  <a:pt x="95" y="193"/>
                </a:cubicBezTo>
                <a:cubicBezTo>
                  <a:pt x="96" y="194"/>
                  <a:pt x="98" y="195"/>
                  <a:pt x="99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3" y="192"/>
                </a:cubicBezTo>
                <a:cubicBezTo>
                  <a:pt x="101" y="178"/>
                  <a:pt x="99" y="164"/>
                  <a:pt x="99" y="150"/>
                </a:cubicBezTo>
                <a:cubicBezTo>
                  <a:pt x="99" y="102"/>
                  <a:pt x="138" y="63"/>
                  <a:pt x="186" y="63"/>
                </a:cubicBezTo>
                <a:cubicBezTo>
                  <a:pt x="186" y="63"/>
                  <a:pt x="186" y="63"/>
                  <a:pt x="186" y="63"/>
                </a:cubicBezTo>
                <a:cubicBezTo>
                  <a:pt x="186" y="63"/>
                  <a:pt x="186" y="63"/>
                  <a:pt x="186" y="63"/>
                </a:cubicBezTo>
                <a:cubicBezTo>
                  <a:pt x="234" y="63"/>
                  <a:pt x="273" y="102"/>
                  <a:pt x="273" y="150"/>
                </a:cubicBezTo>
                <a:cubicBezTo>
                  <a:pt x="273" y="164"/>
                  <a:pt x="272" y="178"/>
                  <a:pt x="269" y="192"/>
                </a:cubicBezTo>
                <a:cubicBezTo>
                  <a:pt x="269" y="194"/>
                  <a:pt x="271" y="196"/>
                  <a:pt x="273" y="196"/>
                </a:cubicBezTo>
                <a:cubicBezTo>
                  <a:pt x="273" y="196"/>
                  <a:pt x="273" y="196"/>
                  <a:pt x="273" y="196"/>
                </a:cubicBezTo>
                <a:cubicBezTo>
                  <a:pt x="275" y="195"/>
                  <a:pt x="276" y="194"/>
                  <a:pt x="278" y="193"/>
                </a:cubicBezTo>
                <a:cubicBezTo>
                  <a:pt x="278" y="193"/>
                  <a:pt x="279" y="193"/>
                  <a:pt x="280" y="193"/>
                </a:cubicBezTo>
                <a:cubicBezTo>
                  <a:pt x="284" y="193"/>
                  <a:pt x="289" y="197"/>
                  <a:pt x="290" y="204"/>
                </a:cubicBezTo>
                <a:cubicBezTo>
                  <a:pt x="291" y="212"/>
                  <a:pt x="288" y="219"/>
                  <a:pt x="287" y="222"/>
                </a:cubicBezTo>
                <a:cubicBezTo>
                  <a:pt x="286" y="226"/>
                  <a:pt x="280" y="244"/>
                  <a:pt x="280" y="244"/>
                </a:cubicBezTo>
                <a:cubicBezTo>
                  <a:pt x="280" y="244"/>
                  <a:pt x="278" y="256"/>
                  <a:pt x="271" y="258"/>
                </a:cubicBezTo>
                <a:cubicBezTo>
                  <a:pt x="269" y="259"/>
                  <a:pt x="268" y="259"/>
                  <a:pt x="266" y="259"/>
                </a:cubicBezTo>
                <a:cubicBezTo>
                  <a:pt x="266" y="259"/>
                  <a:pt x="266" y="259"/>
                  <a:pt x="266" y="259"/>
                </a:cubicBezTo>
                <a:cubicBezTo>
                  <a:pt x="266" y="259"/>
                  <a:pt x="266" y="259"/>
                  <a:pt x="266" y="259"/>
                </a:cubicBezTo>
                <a:cubicBezTo>
                  <a:pt x="264" y="259"/>
                  <a:pt x="263" y="259"/>
                  <a:pt x="262" y="259"/>
                </a:cubicBezTo>
                <a:cubicBezTo>
                  <a:pt x="259" y="275"/>
                  <a:pt x="255" y="290"/>
                  <a:pt x="249" y="303"/>
                </a:cubicBezTo>
                <a:cubicBezTo>
                  <a:pt x="248" y="306"/>
                  <a:pt x="247" y="309"/>
                  <a:pt x="246" y="311"/>
                </a:cubicBezTo>
                <a:cubicBezTo>
                  <a:pt x="244" y="326"/>
                  <a:pt x="251" y="337"/>
                  <a:pt x="254" y="340"/>
                </a:cubicBezTo>
                <a:cubicBezTo>
                  <a:pt x="258" y="345"/>
                  <a:pt x="279" y="353"/>
                  <a:pt x="300" y="362"/>
                </a:cubicBezTo>
                <a:cubicBezTo>
                  <a:pt x="284" y="369"/>
                  <a:pt x="266" y="376"/>
                  <a:pt x="252" y="384"/>
                </a:cubicBezTo>
                <a:cubicBezTo>
                  <a:pt x="237" y="392"/>
                  <a:pt x="225" y="401"/>
                  <a:pt x="218" y="409"/>
                </a:cubicBezTo>
                <a:cubicBezTo>
                  <a:pt x="198" y="427"/>
                  <a:pt x="189" y="478"/>
                  <a:pt x="192" y="516"/>
                </a:cubicBezTo>
                <a:close/>
                <a:moveTo>
                  <a:pt x="842" y="407"/>
                </a:moveTo>
                <a:cubicBezTo>
                  <a:pt x="841" y="406"/>
                  <a:pt x="840" y="404"/>
                  <a:pt x="839" y="403"/>
                </a:cubicBezTo>
                <a:cubicBezTo>
                  <a:pt x="835" y="398"/>
                  <a:pt x="828" y="393"/>
                  <a:pt x="819" y="388"/>
                </a:cubicBezTo>
                <a:cubicBezTo>
                  <a:pt x="797" y="376"/>
                  <a:pt x="761" y="364"/>
                  <a:pt x="755" y="358"/>
                </a:cubicBezTo>
                <a:cubicBezTo>
                  <a:pt x="753" y="355"/>
                  <a:pt x="748" y="346"/>
                  <a:pt x="749" y="333"/>
                </a:cubicBezTo>
                <a:cubicBezTo>
                  <a:pt x="750" y="331"/>
                  <a:pt x="750" y="329"/>
                  <a:pt x="751" y="326"/>
                </a:cubicBezTo>
                <a:cubicBezTo>
                  <a:pt x="753" y="323"/>
                  <a:pt x="754" y="321"/>
                  <a:pt x="755" y="318"/>
                </a:cubicBezTo>
                <a:cubicBezTo>
                  <a:pt x="817" y="309"/>
                  <a:pt x="837" y="288"/>
                  <a:pt x="839" y="274"/>
                </a:cubicBezTo>
                <a:cubicBezTo>
                  <a:pt x="797" y="262"/>
                  <a:pt x="796" y="219"/>
                  <a:pt x="792" y="177"/>
                </a:cubicBezTo>
                <a:cubicBezTo>
                  <a:pt x="788" y="129"/>
                  <a:pt x="750" y="89"/>
                  <a:pt x="698" y="89"/>
                </a:cubicBezTo>
                <a:cubicBezTo>
                  <a:pt x="645" y="89"/>
                  <a:pt x="613" y="129"/>
                  <a:pt x="603" y="177"/>
                </a:cubicBezTo>
                <a:cubicBezTo>
                  <a:pt x="595" y="218"/>
                  <a:pt x="596" y="272"/>
                  <a:pt x="554" y="272"/>
                </a:cubicBezTo>
                <a:cubicBezTo>
                  <a:pt x="554" y="287"/>
                  <a:pt x="575" y="309"/>
                  <a:pt x="640" y="318"/>
                </a:cubicBezTo>
                <a:cubicBezTo>
                  <a:pt x="641" y="321"/>
                  <a:pt x="642" y="324"/>
                  <a:pt x="644" y="326"/>
                </a:cubicBezTo>
                <a:cubicBezTo>
                  <a:pt x="645" y="329"/>
                  <a:pt x="645" y="331"/>
                  <a:pt x="646" y="333"/>
                </a:cubicBezTo>
                <a:cubicBezTo>
                  <a:pt x="647" y="346"/>
                  <a:pt x="642" y="355"/>
                  <a:pt x="639" y="358"/>
                </a:cubicBezTo>
                <a:cubicBezTo>
                  <a:pt x="636" y="361"/>
                  <a:pt x="623" y="367"/>
                  <a:pt x="607" y="374"/>
                </a:cubicBezTo>
                <a:cubicBezTo>
                  <a:pt x="615" y="377"/>
                  <a:pt x="622" y="380"/>
                  <a:pt x="628" y="384"/>
                </a:cubicBezTo>
                <a:cubicBezTo>
                  <a:pt x="643" y="392"/>
                  <a:pt x="655" y="401"/>
                  <a:pt x="662" y="409"/>
                </a:cubicBezTo>
                <a:cubicBezTo>
                  <a:pt x="679" y="425"/>
                  <a:pt x="687" y="472"/>
                  <a:pt x="687" y="509"/>
                </a:cubicBezTo>
                <a:cubicBezTo>
                  <a:pt x="690" y="509"/>
                  <a:pt x="694" y="509"/>
                  <a:pt x="697" y="509"/>
                </a:cubicBezTo>
                <a:cubicBezTo>
                  <a:pt x="844" y="509"/>
                  <a:pt x="840" y="495"/>
                  <a:pt x="848" y="484"/>
                </a:cubicBezTo>
                <a:cubicBezTo>
                  <a:pt x="854" y="471"/>
                  <a:pt x="855" y="441"/>
                  <a:pt x="842" y="407"/>
                </a:cubicBezTo>
                <a:close/>
                <a:moveTo>
                  <a:pt x="649" y="422"/>
                </a:moveTo>
                <a:cubicBezTo>
                  <a:pt x="643" y="416"/>
                  <a:pt x="632" y="408"/>
                  <a:pt x="619" y="400"/>
                </a:cubicBezTo>
                <a:cubicBezTo>
                  <a:pt x="587" y="383"/>
                  <a:pt x="533" y="365"/>
                  <a:pt x="525" y="356"/>
                </a:cubicBezTo>
                <a:cubicBezTo>
                  <a:pt x="522" y="352"/>
                  <a:pt x="514" y="338"/>
                  <a:pt x="516" y="320"/>
                </a:cubicBezTo>
                <a:cubicBezTo>
                  <a:pt x="517" y="317"/>
                  <a:pt x="518" y="313"/>
                  <a:pt x="519" y="309"/>
                </a:cubicBezTo>
                <a:cubicBezTo>
                  <a:pt x="528" y="293"/>
                  <a:pt x="533" y="274"/>
                  <a:pt x="537" y="253"/>
                </a:cubicBezTo>
                <a:cubicBezTo>
                  <a:pt x="538" y="253"/>
                  <a:pt x="539" y="253"/>
                  <a:pt x="541" y="253"/>
                </a:cubicBezTo>
                <a:cubicBezTo>
                  <a:pt x="541" y="253"/>
                  <a:pt x="541" y="253"/>
                  <a:pt x="541" y="253"/>
                </a:cubicBezTo>
                <a:cubicBezTo>
                  <a:pt x="541" y="253"/>
                  <a:pt x="541" y="253"/>
                  <a:pt x="541" y="253"/>
                </a:cubicBezTo>
                <a:cubicBezTo>
                  <a:pt x="543" y="253"/>
                  <a:pt x="545" y="253"/>
                  <a:pt x="548" y="253"/>
                </a:cubicBezTo>
                <a:cubicBezTo>
                  <a:pt x="556" y="250"/>
                  <a:pt x="559" y="235"/>
                  <a:pt x="559" y="235"/>
                </a:cubicBezTo>
                <a:cubicBezTo>
                  <a:pt x="559" y="235"/>
                  <a:pt x="567" y="212"/>
                  <a:pt x="568" y="207"/>
                </a:cubicBezTo>
                <a:cubicBezTo>
                  <a:pt x="569" y="203"/>
                  <a:pt x="573" y="193"/>
                  <a:pt x="572" y="183"/>
                </a:cubicBezTo>
                <a:cubicBezTo>
                  <a:pt x="571" y="175"/>
                  <a:pt x="564" y="170"/>
                  <a:pt x="558" y="170"/>
                </a:cubicBezTo>
                <a:cubicBezTo>
                  <a:pt x="558" y="170"/>
                  <a:pt x="557" y="170"/>
                  <a:pt x="556" y="170"/>
                </a:cubicBezTo>
                <a:cubicBezTo>
                  <a:pt x="555" y="170"/>
                  <a:pt x="555" y="171"/>
                  <a:pt x="554" y="171"/>
                </a:cubicBezTo>
                <a:cubicBezTo>
                  <a:pt x="553" y="152"/>
                  <a:pt x="558" y="134"/>
                  <a:pt x="558" y="118"/>
                </a:cubicBezTo>
                <a:cubicBezTo>
                  <a:pt x="558" y="53"/>
                  <a:pt x="505" y="0"/>
                  <a:pt x="440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375" y="0"/>
                  <a:pt x="322" y="53"/>
                  <a:pt x="322" y="118"/>
                </a:cubicBezTo>
                <a:cubicBezTo>
                  <a:pt x="322" y="135"/>
                  <a:pt x="327" y="153"/>
                  <a:pt x="325" y="171"/>
                </a:cubicBezTo>
                <a:cubicBezTo>
                  <a:pt x="325" y="171"/>
                  <a:pt x="324" y="170"/>
                  <a:pt x="324" y="170"/>
                </a:cubicBezTo>
                <a:cubicBezTo>
                  <a:pt x="323" y="170"/>
                  <a:pt x="322" y="170"/>
                  <a:pt x="322" y="170"/>
                </a:cubicBezTo>
                <a:cubicBezTo>
                  <a:pt x="316" y="170"/>
                  <a:pt x="309" y="175"/>
                  <a:pt x="308" y="183"/>
                </a:cubicBezTo>
                <a:cubicBezTo>
                  <a:pt x="307" y="193"/>
                  <a:pt x="311" y="203"/>
                  <a:pt x="312" y="207"/>
                </a:cubicBezTo>
                <a:cubicBezTo>
                  <a:pt x="313" y="212"/>
                  <a:pt x="321" y="235"/>
                  <a:pt x="321" y="235"/>
                </a:cubicBezTo>
                <a:cubicBezTo>
                  <a:pt x="321" y="235"/>
                  <a:pt x="324" y="250"/>
                  <a:pt x="332" y="253"/>
                </a:cubicBezTo>
                <a:cubicBezTo>
                  <a:pt x="335" y="253"/>
                  <a:pt x="337" y="253"/>
                  <a:pt x="339" y="253"/>
                </a:cubicBezTo>
                <a:cubicBezTo>
                  <a:pt x="339" y="253"/>
                  <a:pt x="339" y="253"/>
                  <a:pt x="339" y="253"/>
                </a:cubicBezTo>
                <a:cubicBezTo>
                  <a:pt x="339" y="253"/>
                  <a:pt x="339" y="253"/>
                  <a:pt x="339" y="253"/>
                </a:cubicBezTo>
                <a:cubicBezTo>
                  <a:pt x="341" y="253"/>
                  <a:pt x="342" y="253"/>
                  <a:pt x="343" y="253"/>
                </a:cubicBezTo>
                <a:cubicBezTo>
                  <a:pt x="347" y="274"/>
                  <a:pt x="352" y="293"/>
                  <a:pt x="361" y="309"/>
                </a:cubicBezTo>
                <a:cubicBezTo>
                  <a:pt x="362" y="313"/>
                  <a:pt x="363" y="317"/>
                  <a:pt x="364" y="320"/>
                </a:cubicBezTo>
                <a:cubicBezTo>
                  <a:pt x="366" y="338"/>
                  <a:pt x="358" y="352"/>
                  <a:pt x="355" y="356"/>
                </a:cubicBezTo>
                <a:cubicBezTo>
                  <a:pt x="347" y="365"/>
                  <a:pt x="293" y="383"/>
                  <a:pt x="261" y="400"/>
                </a:cubicBezTo>
                <a:cubicBezTo>
                  <a:pt x="248" y="408"/>
                  <a:pt x="237" y="416"/>
                  <a:pt x="231" y="422"/>
                </a:cubicBezTo>
                <a:cubicBezTo>
                  <a:pt x="210" y="440"/>
                  <a:pt x="204" y="521"/>
                  <a:pt x="218" y="542"/>
                </a:cubicBezTo>
                <a:cubicBezTo>
                  <a:pt x="230" y="557"/>
                  <a:pt x="224" y="579"/>
                  <a:pt x="440" y="579"/>
                </a:cubicBezTo>
                <a:cubicBezTo>
                  <a:pt x="656" y="579"/>
                  <a:pt x="650" y="557"/>
                  <a:pt x="662" y="542"/>
                </a:cubicBezTo>
                <a:cubicBezTo>
                  <a:pt x="675" y="521"/>
                  <a:pt x="666" y="436"/>
                  <a:pt x="649" y="422"/>
                </a:cubicBezTo>
                <a:close/>
              </a:path>
            </a:pathLst>
          </a:custGeom>
          <a:solidFill>
            <a:srgbClr val="192F47"/>
          </a:solidFill>
          <a:ln>
            <a:noFill/>
          </a:ln>
        </p:spPr>
        <p:txBody>
          <a:bodyPr vert="horz" wrap="square" lIns="78173" tIns="39086" rIns="78173" bIns="39086" numCol="1" anchor="t" anchorCtr="0" compatLnSpc="1">
            <a:prstTxWarp prst="textNoShape">
              <a:avLst/>
            </a:prstTxWarp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  <a:defRPr/>
            </a:pPr>
            <a:endParaRPr lang="en-IE" sz="1400" kern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E4567-710C-90CD-289B-EDFBE23AEB40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53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0866F-9B39-B523-9C89-4206549E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EAA1703B-9DB0-BB00-1D6D-63AC6B94CB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7"/>
            <a:ext cx="12203886" cy="6864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B8F7A-1448-837A-9ED0-EEA1C8C5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0" y="-43857"/>
            <a:ext cx="10515600" cy="854075"/>
          </a:xfrm>
        </p:spPr>
        <p:txBody>
          <a:bodyPr>
            <a:normAutofit/>
          </a:bodyPr>
          <a:lstStyle/>
          <a:p>
            <a:pPr algn="r" rtl="1"/>
            <a:r>
              <a:rPr lang="ar-KW" sz="2400" kern="0" dirty="0">
                <a:solidFill>
                  <a:srgbClr val="0D4A75"/>
                </a:solidFill>
                <a:latin typeface="Segoe UI Semibold" panose="020B0702040204020203" pitchFamily="34" charset="0"/>
                <a:ea typeface="+mn-ea"/>
                <a:cs typeface="mohammad bold art 1" pitchFamily="2" charset="-78"/>
              </a:rPr>
              <a:t>دورة حياة السندات والصكوك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AC3DA-1566-1559-4B8A-BF060F33B07A}"/>
              </a:ext>
            </a:extLst>
          </p:cNvPr>
          <p:cNvSpPr/>
          <p:nvPr/>
        </p:nvSpPr>
        <p:spPr>
          <a:xfrm>
            <a:off x="702527" y="669018"/>
            <a:ext cx="11489473" cy="45719"/>
          </a:xfrm>
          <a:prstGeom prst="rect">
            <a:avLst/>
          </a:prstGeom>
          <a:solidFill>
            <a:srgbClr val="AF88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mohammad bold art 1" pitchFamily="2" charset="-78"/>
              <a:sym typeface="Arial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D203FAA-93D6-BAA1-11E4-C93EC7591A08}"/>
              </a:ext>
            </a:extLst>
          </p:cNvPr>
          <p:cNvSpPr/>
          <p:nvPr/>
        </p:nvSpPr>
        <p:spPr>
          <a:xfrm>
            <a:off x="1848588" y="970332"/>
            <a:ext cx="822960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sz="2400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"من الإصدار إلى التداول"</a:t>
            </a:r>
            <a:endParaRPr lang="en-US" sz="2400" dirty="0">
              <a:solidFill>
                <a:srgbClr val="AF882D"/>
              </a:solidFill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E97753DD-074D-3A3C-4EA9-3EED6ED96294}"/>
              </a:ext>
            </a:extLst>
          </p:cNvPr>
          <p:cNvSpPr/>
          <p:nvPr/>
        </p:nvSpPr>
        <p:spPr>
          <a:xfrm>
            <a:off x="1114453" y="2008926"/>
            <a:ext cx="10053843" cy="45719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BCD46C55-C690-A101-C31C-A668346FD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756" y="1861289"/>
            <a:ext cx="245454" cy="392727"/>
          </a:xfrm>
          <a:prstGeom prst="rect">
            <a:avLst/>
          </a:prstGeom>
        </p:spPr>
      </p:pic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19F69AB9-C60E-057A-B57E-1277D70C2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51" y="1861289"/>
            <a:ext cx="245454" cy="392727"/>
          </a:xfrm>
          <a:prstGeom prst="rect">
            <a:avLst/>
          </a:prstGeom>
        </p:spPr>
      </p:pic>
      <p:sp>
        <p:nvSpPr>
          <p:cNvPr id="13" name="Shape 3">
            <a:extLst>
              <a:ext uri="{FF2B5EF4-FFF2-40B4-BE49-F238E27FC236}">
                <a16:creationId xmlns:a16="http://schemas.microsoft.com/office/drawing/2014/main" id="{48B33D99-ABF2-6A93-0D79-E206ECDD37D0}"/>
              </a:ext>
            </a:extLst>
          </p:cNvPr>
          <p:cNvSpPr/>
          <p:nvPr/>
        </p:nvSpPr>
        <p:spPr>
          <a:xfrm>
            <a:off x="9138990" y="1528188"/>
            <a:ext cx="1309092" cy="1287007"/>
          </a:xfrm>
          <a:prstGeom prst="ellipse">
            <a:avLst/>
          </a:prstGeom>
          <a:solidFill>
            <a:srgbClr val="FFFFFF"/>
          </a:solidFill>
          <a:ln w="27432">
            <a:solidFill>
              <a:srgbClr val="1C3D5A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Image 3" descr="preencoded.png">
            <a:extLst>
              <a:ext uri="{FF2B5EF4-FFF2-40B4-BE49-F238E27FC236}">
                <a16:creationId xmlns:a16="http://schemas.microsoft.com/office/drawing/2014/main" id="{6C760AB3-00AA-AF5F-10C9-BBB583FE1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099" y="1919570"/>
            <a:ext cx="589092" cy="523637"/>
          </a:xfrm>
          <a:prstGeom prst="rect">
            <a:avLst/>
          </a:prstGeom>
        </p:spPr>
      </p:pic>
      <p:sp>
        <p:nvSpPr>
          <p:cNvPr id="15" name="Text 4">
            <a:extLst>
              <a:ext uri="{FF2B5EF4-FFF2-40B4-BE49-F238E27FC236}">
                <a16:creationId xmlns:a16="http://schemas.microsoft.com/office/drawing/2014/main" id="{1D4B0842-D5D4-0CFB-59B5-E6D20C22D571}"/>
              </a:ext>
            </a:extLst>
          </p:cNvPr>
          <p:cNvSpPr/>
          <p:nvPr/>
        </p:nvSpPr>
        <p:spPr>
          <a:xfrm>
            <a:off x="8835256" y="3016060"/>
            <a:ext cx="1760934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1.</a:t>
            </a:r>
            <a:r>
              <a:rPr lang="ar-KW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 </a:t>
            </a: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الإصدار والطرح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6" name="Shape 5">
            <a:extLst>
              <a:ext uri="{FF2B5EF4-FFF2-40B4-BE49-F238E27FC236}">
                <a16:creationId xmlns:a16="http://schemas.microsoft.com/office/drawing/2014/main" id="{4165F0DF-31FB-41BF-7E8D-0CDFF4813A98}"/>
              </a:ext>
            </a:extLst>
          </p:cNvPr>
          <p:cNvSpPr/>
          <p:nvPr/>
        </p:nvSpPr>
        <p:spPr>
          <a:xfrm>
            <a:off x="8481291" y="3770923"/>
            <a:ext cx="2468863" cy="1558889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7C0ADA5F-8E2B-5F27-0978-C0663CD58CD5}"/>
              </a:ext>
            </a:extLst>
          </p:cNvPr>
          <p:cNvSpPr/>
          <p:nvPr/>
        </p:nvSpPr>
        <p:spPr>
          <a:xfrm>
            <a:off x="8481291" y="3770923"/>
            <a:ext cx="2468863" cy="163608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تبدأ بالحصول على موافقات هيئة أسواق المال والجهات الرقابية، وإعداد نشرة الاكتتاب، وتنتهي بطرح الأوراق المالية للمكتتبين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F3902EBD-E7F2-9A5A-E6D3-C66C033B1C52}"/>
              </a:ext>
            </a:extLst>
          </p:cNvPr>
          <p:cNvSpPr/>
          <p:nvPr/>
        </p:nvSpPr>
        <p:spPr>
          <a:xfrm>
            <a:off x="5311174" y="1523150"/>
            <a:ext cx="1309092" cy="1287007"/>
          </a:xfrm>
          <a:prstGeom prst="ellipse">
            <a:avLst/>
          </a:prstGeom>
          <a:solidFill>
            <a:srgbClr val="FFFFFF"/>
          </a:solidFill>
          <a:ln w="27432">
            <a:solidFill>
              <a:srgbClr val="1C3D5A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Image 4" descr="preencoded.png">
            <a:extLst>
              <a:ext uri="{FF2B5EF4-FFF2-40B4-BE49-F238E27FC236}">
                <a16:creationId xmlns:a16="http://schemas.microsoft.com/office/drawing/2014/main" id="{7CC1A801-3C6A-64D0-5028-7CF752B96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024" y="1848012"/>
            <a:ext cx="392728" cy="523637"/>
          </a:xfrm>
          <a:prstGeom prst="rect">
            <a:avLst/>
          </a:prstGeom>
        </p:spPr>
      </p:pic>
      <p:sp>
        <p:nvSpPr>
          <p:cNvPr id="20" name="Text 8">
            <a:extLst>
              <a:ext uri="{FF2B5EF4-FFF2-40B4-BE49-F238E27FC236}">
                <a16:creationId xmlns:a16="http://schemas.microsoft.com/office/drawing/2014/main" id="{52F585E7-66A7-78F3-AB04-D2BBD119DCEF}"/>
              </a:ext>
            </a:extLst>
          </p:cNvPr>
          <p:cNvSpPr/>
          <p:nvPr/>
        </p:nvSpPr>
        <p:spPr>
          <a:xfrm>
            <a:off x="4720035" y="3037909"/>
            <a:ext cx="2468863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2.</a:t>
            </a:r>
            <a:r>
              <a:rPr lang="ar-KW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 </a:t>
            </a: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 مرحلة الإدراج والالتزامات المستمرة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1" name="Shape 9">
            <a:extLst>
              <a:ext uri="{FF2B5EF4-FFF2-40B4-BE49-F238E27FC236}">
                <a16:creationId xmlns:a16="http://schemas.microsoft.com/office/drawing/2014/main" id="{C51BC015-598E-C055-E921-7D3422A6383F}"/>
              </a:ext>
            </a:extLst>
          </p:cNvPr>
          <p:cNvSpPr/>
          <p:nvPr/>
        </p:nvSpPr>
        <p:spPr>
          <a:xfrm>
            <a:off x="4720034" y="3770923"/>
            <a:ext cx="2468863" cy="1544605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4C9CBBBB-88D1-BE49-BC3C-9309BCE27C46}"/>
              </a:ext>
            </a:extLst>
          </p:cNvPr>
          <p:cNvSpPr/>
          <p:nvPr/>
        </p:nvSpPr>
        <p:spPr>
          <a:xfrm>
            <a:off x="4720033" y="3983713"/>
            <a:ext cx="2468863" cy="1377557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استيفاء شروط الإدراج في بورصة الكويت، وتطبيق متطلبات الإفصاح والشفافية 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والالتزامات </a:t>
            </a: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المستمرة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EB332475-EA2D-F027-B78D-F222B7F35633}"/>
              </a:ext>
            </a:extLst>
          </p:cNvPr>
          <p:cNvSpPr/>
          <p:nvPr/>
        </p:nvSpPr>
        <p:spPr>
          <a:xfrm>
            <a:off x="1935518" y="1518680"/>
            <a:ext cx="1309092" cy="1287007"/>
          </a:xfrm>
          <a:prstGeom prst="ellipse">
            <a:avLst/>
          </a:prstGeom>
          <a:solidFill>
            <a:srgbClr val="FFFFFF"/>
          </a:solidFill>
          <a:ln w="27432">
            <a:solidFill>
              <a:srgbClr val="1C3D5A"/>
            </a:solidFill>
            <a:prstDash val="solid"/>
          </a:ln>
        </p:spPr>
        <p:txBody>
          <a:bodyPr/>
          <a:lstStyle/>
          <a:p>
            <a:pPr algn="ctr" rtl="1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" name="Image 5" descr="preencoded.png">
            <a:extLst>
              <a:ext uri="{FF2B5EF4-FFF2-40B4-BE49-F238E27FC236}">
                <a16:creationId xmlns:a16="http://schemas.microsoft.com/office/drawing/2014/main" id="{DA8EE99C-2C3D-A2FB-2723-AF2A79349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245" y="1843857"/>
            <a:ext cx="523637" cy="523637"/>
          </a:xfrm>
          <a:prstGeom prst="rect">
            <a:avLst/>
          </a:prstGeom>
        </p:spPr>
      </p:pic>
      <p:sp>
        <p:nvSpPr>
          <p:cNvPr id="25" name="Text 12">
            <a:extLst>
              <a:ext uri="{FF2B5EF4-FFF2-40B4-BE49-F238E27FC236}">
                <a16:creationId xmlns:a16="http://schemas.microsoft.com/office/drawing/2014/main" id="{29441DA1-1AA3-58A8-A807-E7538EDBB567}"/>
              </a:ext>
            </a:extLst>
          </p:cNvPr>
          <p:cNvSpPr/>
          <p:nvPr/>
        </p:nvSpPr>
        <p:spPr>
          <a:xfrm>
            <a:off x="1846269" y="3004779"/>
            <a:ext cx="1487588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buNone/>
            </a:pPr>
            <a:r>
              <a:rPr lang="ar-KW" b="1" dirty="0">
                <a:solidFill>
                  <a:srgbClr val="AF882D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3. </a:t>
            </a:r>
            <a:r>
              <a:rPr lang="en-US" b="1" dirty="0">
                <a:solidFill>
                  <a:srgbClr val="1C3D5A"/>
                </a:solidFill>
                <a:latin typeface="Sakkal Majalla" panose="02000000000000000000" pitchFamily="2" charset="-78"/>
                <a:ea typeface="Amiri Bold" pitchFamily="34" charset="-122"/>
                <a:cs typeface="mohammad bold art 1" pitchFamily="2" charset="-78"/>
              </a:rPr>
              <a:t>مرحلة التداول</a:t>
            </a:r>
            <a:endParaRPr lang="en-US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6" name="Shape 13">
            <a:extLst>
              <a:ext uri="{FF2B5EF4-FFF2-40B4-BE49-F238E27FC236}">
                <a16:creationId xmlns:a16="http://schemas.microsoft.com/office/drawing/2014/main" id="{4EFBC6FD-75DF-1909-3B87-7F7BB0271E74}"/>
              </a:ext>
            </a:extLst>
          </p:cNvPr>
          <p:cNvSpPr/>
          <p:nvPr/>
        </p:nvSpPr>
        <p:spPr>
          <a:xfrm>
            <a:off x="1390678" y="3770923"/>
            <a:ext cx="2468863" cy="1544605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  <p:txBody>
          <a:bodyPr/>
          <a:lstStyle/>
          <a:p>
            <a:pPr algn="ctr" rtl="1"/>
            <a:endParaRPr lang="en-US" sz="140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7" name="Text 14">
            <a:extLst>
              <a:ext uri="{FF2B5EF4-FFF2-40B4-BE49-F238E27FC236}">
                <a16:creationId xmlns:a16="http://schemas.microsoft.com/office/drawing/2014/main" id="{257C1893-6F5A-7542-4AA1-491C9CCE7C36}"/>
              </a:ext>
            </a:extLst>
          </p:cNvPr>
          <p:cNvSpPr/>
          <p:nvPr/>
        </p:nvSpPr>
        <p:spPr>
          <a:xfrm>
            <a:off x="1390678" y="3770923"/>
            <a:ext cx="2468863" cy="1377557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r>
              <a:rPr lang="en-US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تداول السندات والصكوك في البورصة وفق جلسات محددة، مع تطبيق وحدات التغيير السعري وعمولات التداول المقررة</a:t>
            </a:r>
            <a:r>
              <a:rPr lang="ar-KW" sz="1400" dirty="0">
                <a:solidFill>
                  <a:srgbClr val="3D4852"/>
                </a:solidFill>
                <a:latin typeface="Sakkal Majalla" panose="02000000000000000000" pitchFamily="2" charset="-78"/>
                <a:ea typeface="Tajawal" pitchFamily="34" charset="-122"/>
                <a:cs typeface="mohammad bold art 1" pitchFamily="2" charset="-78"/>
              </a:rPr>
              <a:t>.</a:t>
            </a:r>
            <a:endParaRPr lang="en-US" sz="1400" dirty="0">
              <a:latin typeface="Sakkal Majalla" panose="02000000000000000000" pitchFamily="2" charset="-78"/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41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1492</Words>
  <Application>Microsoft Office PowerPoint</Application>
  <PresentationFormat>Widescreen</PresentationFormat>
  <Paragraphs>305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mohammad bold art 1</vt:lpstr>
      <vt:lpstr>Open Sans</vt:lpstr>
      <vt:lpstr>Sakkal Majalla</vt:lpstr>
      <vt:lpstr>Segoe UI Semibold</vt:lpstr>
      <vt:lpstr>Segoe UI Semilight</vt:lpstr>
      <vt:lpstr>Times New Roman</vt:lpstr>
      <vt:lpstr>Wingdings</vt:lpstr>
      <vt:lpstr>Office Theme</vt:lpstr>
      <vt:lpstr>إطلاق المنظومة التشريعية لإدراج وتدول السندات والصكوك في البورصة</vt:lpstr>
      <vt:lpstr>PowerPoint Presentation</vt:lpstr>
      <vt:lpstr>مراحل ومخرجات برنامج تطوير منظومة سوق المال </vt:lpstr>
      <vt:lpstr>PowerPoint Presentation</vt:lpstr>
      <vt:lpstr>نظرة عامة وتعريف السندات والصكوك</vt:lpstr>
      <vt:lpstr>مقارنة بين السندات والصكوك</vt:lpstr>
      <vt:lpstr>الإطار التشريعي والتنظيمي المتكامل</vt:lpstr>
      <vt:lpstr>أهداف إطلاق نظام تشريعي للسندات والصكوك </vt:lpstr>
      <vt:lpstr>دورة حياة السندات والصكوك</vt:lpstr>
      <vt:lpstr>دورة حياة السندات والصكوك</vt:lpstr>
      <vt:lpstr>دورة حياة السندات والصكوك</vt:lpstr>
      <vt:lpstr>دورة حياة السندات والصكوك</vt:lpstr>
      <vt:lpstr>دورة حياة السندات والصكوك</vt:lpstr>
      <vt:lpstr>دورة حياة السندات والصكوك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Saud AlHuwal</dc:creator>
  <cp:lastModifiedBy>Huda Alshatti</cp:lastModifiedBy>
  <cp:revision>295</cp:revision>
  <cp:lastPrinted>2026-05-12T10:31:03Z</cp:lastPrinted>
  <dcterms:created xsi:type="dcterms:W3CDTF">2025-01-22T07:06:39Z</dcterms:created>
  <dcterms:modified xsi:type="dcterms:W3CDTF">2026-05-20T05:36:39Z</dcterms:modified>
</cp:coreProperties>
</file>